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aleway"/>
      <p:regular r:id="rId23"/>
      <p:bold r:id="rId24"/>
      <p:italic r:id="rId25"/>
      <p:boldItalic r:id="rId26"/>
    </p:embeddedFont>
    <p:embeddedFont>
      <p:font typeface="Roboto"/>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b76edd1a6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24b76edd1a6_2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Oliver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4b76edd1a6_2_6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24b76edd1a6_2_6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500"/>
              <a:t>Anna</a:t>
            </a:r>
            <a:endParaRPr sz="15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9280f9d602_3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29280f9d602_3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500"/>
              <a:t>Anna</a:t>
            </a:r>
            <a:endParaRPr sz="15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8e00ec6a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8e00ec6a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9280f9d602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9280f9d602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9280f9d602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9280f9d602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9280f9d602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9280f9d602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9280f9d602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9280f9d602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9280f9d60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9280f9d60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Oliver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91f6b2d1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91f6b2d1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Logan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Developing an elbow plot with the data provided showed that three clusters provided value but a fourth cluster may also have provided additional value. We used the 3 clusters that were determined for us throughout the rest of the analysis but found it interesting to note.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92038970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92038970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Logan</a:t>
            </a:r>
            <a:endParaRPr>
              <a:solidFill>
                <a:schemeClr val="dk1"/>
              </a:solidFill>
            </a:endParaRPr>
          </a:p>
          <a:p>
            <a:pPr indent="0" lvl="0" marL="0" rtl="0" algn="l">
              <a:lnSpc>
                <a:spcPct val="115000"/>
              </a:lnSpc>
              <a:spcBef>
                <a:spcPts val="0"/>
              </a:spcBef>
              <a:spcAft>
                <a:spcPts val="0"/>
              </a:spcAft>
              <a:buNone/>
            </a:pPr>
            <a:r>
              <a:rPr lang="en">
                <a:solidFill>
                  <a:schemeClr val="dk1"/>
                </a:solidFill>
              </a:rPr>
              <a:t>Taking a look at the age distributions, there’s likely a big opportunity for outreach to the 20-35 age range that could be future customers. They’re not engaged in large numbers and should be considered for early outreach if the prime customer age is roughly 45. Preparing them to join early could improve overall customer lifetime value.</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segments did vary by age and gender but not enough that it would be a determining factor in segmentation outreach. The ages for segment 1 and 2 were within a half a year of each other where segment 3 was around 2 years younger. Enough to say that a slightly younger age band was more active and focused on performance but not such a difference in age that it would logically make sense to target that age. Their age could indicate they have more disposable income. It could also mean there’s room to grow in the 20’s age range.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Gender was similar in that the difference between each group wasn’t leaning heavily toward one gender or another but all groups did lean slightly more toward 1 (men) than 2 (women).</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2038970b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2038970b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Logan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Taking a look at the age distributions, there’s likely a big opportunity for outreach to the 20-35 age range that could be future customers. They’re not engaged in large numbers and should be considered for early outreach if the prime customer age is roughly 45. Preparing them to join early could improve overall customer lifetime value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91f6b2d17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91f6b2d17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Mark</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first segment identified was not as interested in metrics driven performance as the other segments but with a higher focus on enjoyment and social engagement. They were also willing to spend more for a product they liked.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second segment was in between the other two segments with a stronger lean towards performance but interest in enjoyment. There were less specific with their goals but were engaged in tracking and following sporting events.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Segment 3 focused more on nutrition, performance and competitions. They would be more likely to purchase used or discounted products. They were more interested in maximizing the use of a product.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graphs show a visual representation of the answers above with visible differences between the clusters for most of the answers. They had a similar trajectory which confirms the result of the table.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91f6b2d17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91f6b2d17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Mark</a:t>
            </a:r>
            <a:endParaRPr>
              <a:solidFill>
                <a:schemeClr val="dk1"/>
              </a:solidFill>
            </a:endParaRPr>
          </a:p>
          <a:p>
            <a:pPr indent="0" lvl="0" marL="0" rtl="0" algn="l">
              <a:lnSpc>
                <a:spcPct val="115000"/>
              </a:lnSpc>
              <a:spcBef>
                <a:spcPts val="0"/>
              </a:spcBef>
              <a:spcAft>
                <a:spcPts val="0"/>
              </a:spcAft>
              <a:buNone/>
            </a:pPr>
            <a:r>
              <a:rPr lang="en">
                <a:solidFill>
                  <a:schemeClr val="dk1"/>
                </a:solidFill>
              </a:rPr>
              <a:t>All segments had similar exercise products. High percentages of all segments used the bike trainer and treadmill. There were noticeable levels of use for the rower, spin bike with or without screens, rowers, ellipticals, or smart bikes. No segment used the stair steppers in significant numbers. Overall all groups were heavy users of running or biking equipment. There wasn’t much difference between the segments except for treadmill usage. Segment 2 did use the treadmill and rower at the highest rate but still within a narrow range of difference.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Similar to the previous question, cycling, track running, all activities together and using an indoor trainer had consistently high levels in all segments. Running, triathlons and GPS use was significant but had gradations between the segments. Segment 1 had the least use of those and segment 3 had the highest which is consistent with the other findings that segments 3 had a higher commitment to competition and performance.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923a0f22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923a0f22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Sachi</a:t>
            </a:r>
            <a:endParaRPr b="1" sz="1400"/>
          </a:p>
          <a:p>
            <a:pPr indent="0" lvl="0" marL="0" rtl="0" algn="l">
              <a:lnSpc>
                <a:spcPct val="115000"/>
              </a:lnSpc>
              <a:spcBef>
                <a:spcPts val="0"/>
              </a:spcBef>
              <a:spcAft>
                <a:spcPts val="0"/>
              </a:spcAft>
              <a:buClr>
                <a:schemeClr val="dk1"/>
              </a:buClr>
              <a:buSzPts val="1100"/>
              <a:buFont typeface="Arial"/>
              <a:buNone/>
            </a:pPr>
            <a:r>
              <a:rPr b="1" lang="en" sz="1800"/>
              <a:t>Reading through the r code i noticed that data was segmented from mean of  Q 1-1 to Q 2-12 (57-79), by </a:t>
            </a:r>
            <a:r>
              <a:rPr b="1" lang="en" sz="1800"/>
              <a:t>noticing</a:t>
            </a:r>
            <a:r>
              <a:rPr b="1" lang="en" sz="1800"/>
              <a:t> that i </a:t>
            </a:r>
            <a:endParaRPr b="1" sz="1800"/>
          </a:p>
          <a:p>
            <a:pPr indent="0" lvl="0" marL="0" rtl="0" algn="l">
              <a:lnSpc>
                <a:spcPct val="115000"/>
              </a:lnSpc>
              <a:spcBef>
                <a:spcPts val="0"/>
              </a:spcBef>
              <a:spcAft>
                <a:spcPts val="0"/>
              </a:spcAft>
              <a:buClr>
                <a:schemeClr val="dk1"/>
              </a:buClr>
              <a:buSzPts val="1100"/>
              <a:buFont typeface="Arial"/>
              <a:buNone/>
            </a:pPr>
            <a:r>
              <a:rPr b="1" lang="en" sz="1800"/>
              <a:t>Drill down on each  </a:t>
            </a:r>
            <a:r>
              <a:rPr b="1" lang="en" sz="1800"/>
              <a:t>segment utilizing the pre existing r code. </a:t>
            </a:r>
            <a:endParaRPr b="1" sz="1800"/>
          </a:p>
          <a:p>
            <a:pPr indent="0" lvl="0" marL="0" rtl="0" algn="l">
              <a:lnSpc>
                <a:spcPct val="115000"/>
              </a:lnSpc>
              <a:spcBef>
                <a:spcPts val="0"/>
              </a:spcBef>
              <a:spcAft>
                <a:spcPts val="0"/>
              </a:spcAft>
              <a:buClr>
                <a:schemeClr val="dk1"/>
              </a:buClr>
              <a:buSzPts val="1100"/>
              <a:buFont typeface="Arial"/>
              <a:buNone/>
            </a:pPr>
            <a:r>
              <a:rPr b="1" lang="en" sz="1800"/>
              <a:t>Additionally</a:t>
            </a:r>
            <a:r>
              <a:rPr b="1" lang="en" sz="1800"/>
              <a:t> i  utilizing get_top_correlations, create_coor_heatmap, cor functions, coorplot, and sorting in R. The</a:t>
            </a:r>
            <a:endParaRPr b="1" sz="1800"/>
          </a:p>
          <a:p>
            <a:pPr indent="0" lvl="0" marL="0" rtl="0" algn="l">
              <a:lnSpc>
                <a:spcPct val="115000"/>
              </a:lnSpc>
              <a:spcBef>
                <a:spcPts val="0"/>
              </a:spcBef>
              <a:spcAft>
                <a:spcPts val="0"/>
              </a:spcAft>
              <a:buClr>
                <a:schemeClr val="dk1"/>
              </a:buClr>
              <a:buSzPts val="1100"/>
              <a:buFont typeface="Arial"/>
              <a:buNone/>
            </a:pPr>
            <a:r>
              <a:rPr b="1" lang="en" sz="1800"/>
              <a:t>top 20 positive correlations within each cluster were produced along with a heat map. This is an</a:t>
            </a:r>
            <a:endParaRPr b="1" sz="1800"/>
          </a:p>
          <a:p>
            <a:pPr indent="0" lvl="0" marL="0" rtl="0" algn="l">
              <a:lnSpc>
                <a:spcPct val="115000"/>
              </a:lnSpc>
              <a:spcBef>
                <a:spcPts val="0"/>
              </a:spcBef>
              <a:spcAft>
                <a:spcPts val="0"/>
              </a:spcAft>
              <a:buClr>
                <a:schemeClr val="dk1"/>
              </a:buClr>
              <a:buSzPts val="1100"/>
              <a:buFont typeface="Arial"/>
              <a:buNone/>
            </a:pPr>
            <a:r>
              <a:rPr b="1" lang="en" sz="1800"/>
              <a:t>important step to figure out what is really going on within each cluster and to understand the difference</a:t>
            </a:r>
            <a:endParaRPr b="1" sz="1800"/>
          </a:p>
          <a:p>
            <a:pPr indent="0" lvl="0" marL="0" rtl="0" algn="l">
              <a:lnSpc>
                <a:spcPct val="115000"/>
              </a:lnSpc>
              <a:spcBef>
                <a:spcPts val="0"/>
              </a:spcBef>
              <a:spcAft>
                <a:spcPts val="0"/>
              </a:spcAft>
              <a:buClr>
                <a:schemeClr val="dk1"/>
              </a:buClr>
              <a:buSzPts val="1100"/>
              <a:buFont typeface="Arial"/>
              <a:buNone/>
            </a:pPr>
            <a:r>
              <a:rPr b="1" lang="en" sz="1800"/>
              <a:t>amongst each cluster. By utilizing cluster specific insights marketing campaigns can super specific</a:t>
            </a:r>
            <a:endParaRPr b="1" sz="1800"/>
          </a:p>
          <a:p>
            <a:pPr indent="0" lvl="0" marL="0" rtl="0" algn="l">
              <a:lnSpc>
                <a:spcPct val="115000"/>
              </a:lnSpc>
              <a:spcBef>
                <a:spcPts val="0"/>
              </a:spcBef>
              <a:spcAft>
                <a:spcPts val="0"/>
              </a:spcAft>
              <a:buClr>
                <a:schemeClr val="dk1"/>
              </a:buClr>
              <a:buSzPts val="1100"/>
              <a:buFont typeface="Arial"/>
              <a:buNone/>
            </a:pPr>
            <a:r>
              <a:rPr b="1" lang="en" sz="1800"/>
              <a:t>towards each cluster to maintain a healthy retention rate.</a:t>
            </a:r>
            <a:endParaRPr b="1" sz="1800"/>
          </a:p>
          <a:p>
            <a:pPr indent="0" lvl="0" marL="0" rtl="0" algn="l">
              <a:lnSpc>
                <a:spcPct val="115000"/>
              </a:lnSpc>
              <a:spcBef>
                <a:spcPts val="0"/>
              </a:spcBef>
              <a:spcAft>
                <a:spcPts val="0"/>
              </a:spcAft>
              <a:buClr>
                <a:schemeClr val="dk1"/>
              </a:buClr>
              <a:buSzPts val="1100"/>
              <a:buFont typeface="Arial"/>
              <a:buNone/>
            </a:pPr>
            <a:r>
              <a:rPr lang="en"/>
              <a:t>Cluster 1 Q2_9 (Enjoy watching sports on TV) &amp; Q2_10 (Enjoy going to live sporting events): Correlation</a:t>
            </a:r>
            <a:endParaRPr/>
          </a:p>
          <a:p>
            <a:pPr indent="0" lvl="0" marL="0" rtl="0" algn="l">
              <a:lnSpc>
                <a:spcPct val="115000"/>
              </a:lnSpc>
              <a:spcBef>
                <a:spcPts val="0"/>
              </a:spcBef>
              <a:spcAft>
                <a:spcPts val="0"/>
              </a:spcAft>
              <a:buClr>
                <a:schemeClr val="dk1"/>
              </a:buClr>
              <a:buSzPts val="1100"/>
              <a:buFont typeface="Arial"/>
              <a:buNone/>
            </a:pPr>
            <a:r>
              <a:rPr lang="en"/>
              <a:t>0.559 People who enjoy watching sports on TV are also likely to enjoy attending live sporting events.</a:t>
            </a:r>
            <a:endParaRPr/>
          </a:p>
          <a:p>
            <a:pPr indent="0" lvl="0" marL="0" rtl="0" algn="l">
              <a:lnSpc>
                <a:spcPct val="115000"/>
              </a:lnSpc>
              <a:spcBef>
                <a:spcPts val="0"/>
              </a:spcBef>
              <a:spcAft>
                <a:spcPts val="0"/>
              </a:spcAft>
              <a:buClr>
                <a:schemeClr val="dk1"/>
              </a:buClr>
              <a:buSzPts val="1100"/>
              <a:buFont typeface="Arial"/>
              <a:buNone/>
            </a:pPr>
            <a:r>
              <a:rPr lang="en"/>
              <a:t>Q2_4 (Follow a structured training plan) &amp; Q2_7 (Set specific performance goals): Correlation 0.480</a:t>
            </a:r>
            <a:endParaRPr/>
          </a:p>
          <a:p>
            <a:pPr indent="0" lvl="0" marL="0" rtl="0" algn="l">
              <a:lnSpc>
                <a:spcPct val="115000"/>
              </a:lnSpc>
              <a:spcBef>
                <a:spcPts val="0"/>
              </a:spcBef>
              <a:spcAft>
                <a:spcPts val="0"/>
              </a:spcAft>
              <a:buClr>
                <a:schemeClr val="dk1"/>
              </a:buClr>
              <a:buSzPts val="1100"/>
              <a:buFont typeface="Arial"/>
              <a:buNone/>
            </a:pPr>
            <a:r>
              <a:rPr lang="en"/>
              <a:t>Those who follow a structured training plan tend to also set specific performance goals suggesting a</a:t>
            </a:r>
            <a:endParaRPr/>
          </a:p>
          <a:p>
            <a:pPr indent="0" lvl="0" marL="0" rtl="0" algn="l">
              <a:lnSpc>
                <a:spcPct val="115000"/>
              </a:lnSpc>
              <a:spcBef>
                <a:spcPts val="0"/>
              </a:spcBef>
              <a:spcAft>
                <a:spcPts val="0"/>
              </a:spcAft>
              <a:buClr>
                <a:schemeClr val="dk1"/>
              </a:buClr>
              <a:buSzPts val="1100"/>
              <a:buFont typeface="Arial"/>
              <a:buNone/>
            </a:pPr>
            <a:r>
              <a:rPr lang="en"/>
              <a:t>more disciplined approach to their sport or activity. Q2_2 (Knowledge about sporting equipment) &amp;</a:t>
            </a:r>
            <a:endParaRPr/>
          </a:p>
          <a:p>
            <a:pPr indent="0" lvl="0" marL="0" rtl="0" algn="l">
              <a:lnSpc>
                <a:spcPct val="115000"/>
              </a:lnSpc>
              <a:spcBef>
                <a:spcPts val="0"/>
              </a:spcBef>
              <a:spcAft>
                <a:spcPts val="0"/>
              </a:spcAft>
              <a:buClr>
                <a:schemeClr val="dk1"/>
              </a:buClr>
              <a:buSzPts val="1100"/>
              <a:buFont typeface="Arial"/>
              <a:buNone/>
            </a:pPr>
            <a:r>
              <a:rPr lang="en"/>
              <a:t>Q2_5 (Track and use data to measure performance): Correlation 0.383 Individuals knowledgeable about</a:t>
            </a:r>
            <a:endParaRPr/>
          </a:p>
          <a:p>
            <a:pPr indent="0" lvl="0" marL="0" rtl="0" algn="l">
              <a:lnSpc>
                <a:spcPct val="115000"/>
              </a:lnSpc>
              <a:spcBef>
                <a:spcPts val="0"/>
              </a:spcBef>
              <a:spcAft>
                <a:spcPts val="0"/>
              </a:spcAft>
              <a:buClr>
                <a:schemeClr val="dk1"/>
              </a:buClr>
              <a:buSzPts val="1100"/>
              <a:buFont typeface="Arial"/>
              <a:buNone/>
            </a:pPr>
            <a:r>
              <a:rPr lang="en"/>
              <a:t>their sporting equipment also tend to track and use data to measure their performance indicating a</a:t>
            </a:r>
            <a:endParaRPr/>
          </a:p>
          <a:p>
            <a:pPr indent="0" lvl="0" marL="0" rtl="0" algn="l">
              <a:lnSpc>
                <a:spcPct val="115000"/>
              </a:lnSpc>
              <a:spcBef>
                <a:spcPts val="0"/>
              </a:spcBef>
              <a:spcAft>
                <a:spcPts val="0"/>
              </a:spcAft>
              <a:buClr>
                <a:schemeClr val="dk1"/>
              </a:buClr>
              <a:buSzPts val="1100"/>
              <a:buFont typeface="Arial"/>
              <a:buNone/>
            </a:pPr>
            <a:r>
              <a:rPr lang="en"/>
              <a:t>technical and informed approach to their sport or activity.</a:t>
            </a:r>
            <a:endParaRPr/>
          </a:p>
          <a:p>
            <a:pPr indent="0" lvl="0" marL="0" rtl="0" algn="l">
              <a:lnSpc>
                <a:spcPct val="115000"/>
              </a:lnSpc>
              <a:spcBef>
                <a:spcPts val="0"/>
              </a:spcBef>
              <a:spcAft>
                <a:spcPts val="0"/>
              </a:spcAft>
              <a:buClr>
                <a:schemeClr val="dk1"/>
              </a:buClr>
              <a:buSzPts val="1100"/>
              <a:buFont typeface="Arial"/>
              <a:buNone/>
            </a:pPr>
            <a:r>
              <a:rPr lang="en"/>
              <a:t>Cluster 2 Q2_9 (Enjoy watching sports on TV) &amp; Q2_10 (Enjoy going to live sporting events): Correlation</a:t>
            </a:r>
            <a:endParaRPr/>
          </a:p>
          <a:p>
            <a:pPr indent="0" lvl="0" marL="0" rtl="0" algn="l">
              <a:lnSpc>
                <a:spcPct val="115000"/>
              </a:lnSpc>
              <a:spcBef>
                <a:spcPts val="0"/>
              </a:spcBef>
              <a:spcAft>
                <a:spcPts val="0"/>
              </a:spcAft>
              <a:buClr>
                <a:schemeClr val="dk1"/>
              </a:buClr>
              <a:buSzPts val="1100"/>
              <a:buFont typeface="Arial"/>
              <a:buNone/>
            </a:pPr>
            <a:r>
              <a:rPr lang="en"/>
              <a:t>0.443 Similar to Cluster 1, individuals enjoying watching sports on TV also tend to enjoy attending live</a:t>
            </a:r>
            <a:endParaRPr/>
          </a:p>
          <a:p>
            <a:pPr indent="0" lvl="0" marL="0" rtl="0" algn="l">
              <a:lnSpc>
                <a:spcPct val="115000"/>
              </a:lnSpc>
              <a:spcBef>
                <a:spcPts val="0"/>
              </a:spcBef>
              <a:spcAft>
                <a:spcPts val="0"/>
              </a:spcAft>
              <a:buClr>
                <a:schemeClr val="dk1"/>
              </a:buClr>
              <a:buSzPts val="1100"/>
              <a:buFont typeface="Arial"/>
              <a:buNone/>
            </a:pPr>
            <a:r>
              <a:rPr lang="en"/>
              <a:t>sporting events, but the correlation is slightly less strong in this cluster. Q2_2 (Knowledge about sporting</a:t>
            </a:r>
            <a:endParaRPr/>
          </a:p>
          <a:p>
            <a:pPr indent="0" lvl="0" marL="0" rtl="0" algn="l">
              <a:lnSpc>
                <a:spcPct val="115000"/>
              </a:lnSpc>
              <a:spcBef>
                <a:spcPts val="0"/>
              </a:spcBef>
              <a:spcAft>
                <a:spcPts val="0"/>
              </a:spcAft>
              <a:buClr>
                <a:schemeClr val="dk1"/>
              </a:buClr>
              <a:buSzPts val="1100"/>
              <a:buFont typeface="Arial"/>
              <a:buNone/>
            </a:pPr>
            <a:r>
              <a:rPr lang="en"/>
              <a:t>equipment) &amp; Q2_3 (Maintain own sporting equipment): Correlation 0.388 People who know a lot about</a:t>
            </a:r>
            <a:endParaRPr/>
          </a:p>
          <a:p>
            <a:pPr indent="0" lvl="0" marL="0" rtl="0" algn="l">
              <a:lnSpc>
                <a:spcPct val="115000"/>
              </a:lnSpc>
              <a:spcBef>
                <a:spcPts val="0"/>
              </a:spcBef>
              <a:spcAft>
                <a:spcPts val="0"/>
              </a:spcAft>
              <a:buClr>
                <a:schemeClr val="dk1"/>
              </a:buClr>
              <a:buSzPts val="1100"/>
              <a:buFont typeface="Arial"/>
              <a:buNone/>
            </a:pPr>
            <a:r>
              <a:rPr lang="en"/>
              <a:t>their sporting equipment also tend to maintain their own equipment indicating a hands-on approach</a:t>
            </a:r>
            <a:endParaRPr/>
          </a:p>
          <a:p>
            <a:pPr indent="0" lvl="0" marL="0" rtl="0" algn="l">
              <a:lnSpc>
                <a:spcPct val="115000"/>
              </a:lnSpc>
              <a:spcBef>
                <a:spcPts val="0"/>
              </a:spcBef>
              <a:spcAft>
                <a:spcPts val="0"/>
              </a:spcAft>
              <a:buClr>
                <a:schemeClr val="dk1"/>
              </a:buClr>
              <a:buSzPts val="1100"/>
              <a:buFont typeface="Arial"/>
              <a:buNone/>
            </a:pPr>
            <a:r>
              <a:rPr lang="en"/>
              <a:t>and deep engagement with their sport or activity.</a:t>
            </a:r>
            <a:endParaRPr/>
          </a:p>
          <a:p>
            <a:pPr indent="0" lvl="0" marL="0" rtl="0" algn="l">
              <a:lnSpc>
                <a:spcPct val="115000"/>
              </a:lnSpc>
              <a:spcBef>
                <a:spcPts val="0"/>
              </a:spcBef>
              <a:spcAft>
                <a:spcPts val="0"/>
              </a:spcAft>
              <a:buClr>
                <a:schemeClr val="dk1"/>
              </a:buClr>
              <a:buSzPts val="1100"/>
              <a:buFont typeface="Arial"/>
              <a:buNone/>
            </a:pPr>
            <a:r>
              <a:rPr lang="en"/>
              <a:t>Cluster 3 Q2_9 (Enjoy watching sports on TV) &amp; Q2_10 (Enjoy going to live sporting events): Correlation</a:t>
            </a:r>
            <a:endParaRPr/>
          </a:p>
          <a:p>
            <a:pPr indent="0" lvl="0" marL="0" rtl="0" algn="l">
              <a:lnSpc>
                <a:spcPct val="115000"/>
              </a:lnSpc>
              <a:spcBef>
                <a:spcPts val="0"/>
              </a:spcBef>
              <a:spcAft>
                <a:spcPts val="0"/>
              </a:spcAft>
              <a:buClr>
                <a:schemeClr val="dk1"/>
              </a:buClr>
              <a:buSzPts val="1100"/>
              <a:buFont typeface="Arial"/>
              <a:buNone/>
            </a:pPr>
            <a:r>
              <a:rPr lang="en"/>
              <a:t>0.637 This correlation is the strongest across all clusters, enjoyment of watching sports on TV and</a:t>
            </a:r>
            <a:endParaRPr/>
          </a:p>
          <a:p>
            <a:pPr indent="0" lvl="0" marL="0" rtl="0" algn="l">
              <a:lnSpc>
                <a:spcPct val="115000"/>
              </a:lnSpc>
              <a:spcBef>
                <a:spcPts val="0"/>
              </a:spcBef>
              <a:spcAft>
                <a:spcPts val="0"/>
              </a:spcAft>
              <a:buClr>
                <a:schemeClr val="dk1"/>
              </a:buClr>
              <a:buSzPts val="1100"/>
              <a:buFont typeface="Arial"/>
              <a:buNone/>
            </a:pPr>
            <a:r>
              <a:rPr lang="en"/>
              <a:t>attending live events goes hand in hand. Q2_5 (Track and use data to measure performance) &amp; Q2_7 (Set</a:t>
            </a:r>
            <a:endParaRPr/>
          </a:p>
          <a:p>
            <a:pPr indent="0" lvl="0" marL="0" rtl="0" algn="l">
              <a:lnSpc>
                <a:spcPct val="115000"/>
              </a:lnSpc>
              <a:spcBef>
                <a:spcPts val="0"/>
              </a:spcBef>
              <a:spcAft>
                <a:spcPts val="0"/>
              </a:spcAft>
              <a:buClr>
                <a:schemeClr val="dk1"/>
              </a:buClr>
              <a:buSzPts val="1100"/>
              <a:buFont typeface="Arial"/>
              <a:buNone/>
            </a:pPr>
            <a:r>
              <a:rPr lang="en"/>
              <a:t>specific performance goals): Correlation 0.442</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91f6b2d17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91f6b2d17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374151"/>
                </a:solidFill>
                <a:latin typeface="Roboto"/>
                <a:ea typeface="Roboto"/>
                <a:cs typeface="Roboto"/>
                <a:sym typeface="Roboto"/>
              </a:rPr>
              <a:t>Anna</a:t>
            </a:r>
            <a:endParaRPr sz="14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rgbClr val="374151"/>
                </a:solidFill>
                <a:latin typeface="Roboto"/>
                <a:ea typeface="Roboto"/>
                <a:cs typeface="Roboto"/>
                <a:sym typeface="Roboto"/>
              </a:rPr>
              <a:t>Based on what we’ve learned from the Wahoo Fitness Article and our customer feedback.. For our Past Time and structured customers, let’s collaborate with sports teams for special discounts and create content like blogs or videos to help them with their training plans. We could also build a stronger community where they can connect and talk about sports. For our health-conscious users, let’s amp up the entertainment factor with more sports channels, social perks, and useful tips like food recommendations and equipment maintenance advice. And for our tech-savvy, lifestyle-focused group, offering discounts on data-driven tech, creating a product feedback portal, and recognizing achievements in the community through an MVP program could be game-changers. By blending these strategies with new trends like spinning and smart clothing, we can create a more connected, interactive, and user-friendly experience that matches our customers' evolving fitness goals and preferences.</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cxnSp>
        <p:nvCxnSpPr>
          <p:cNvPr id="11" name="Google Shape;11;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2" name="Google Shape;12;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cxnSp>
        <p:nvCxnSpPr>
          <p:cNvPr id="56" name="Google Shape;56;p11"/>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cxnSp>
        <p:nvCxnSpPr>
          <p:cNvPr id="57" name="Google Shape;57;p11"/>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sp>
        <p:nvSpPr>
          <p:cNvPr id="58" name="Google Shape;58;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None/>
              <a:defRPr sz="9600">
                <a:solidFill>
                  <a:schemeClr val="dk1"/>
                </a:solidFill>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59" name="Google Shape;59;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Font typeface="Raleway"/>
              <a:buChar char="●"/>
              <a:defRPr>
                <a:latin typeface="Raleway"/>
                <a:ea typeface="Raleway"/>
                <a:cs typeface="Raleway"/>
                <a:sym typeface="Raleway"/>
              </a:defRPr>
            </a:lvl1pPr>
            <a:lvl2pPr indent="-317500" lvl="1" marL="914400" algn="ctr">
              <a:spcBef>
                <a:spcPts val="0"/>
              </a:spcBef>
              <a:spcAft>
                <a:spcPts val="0"/>
              </a:spcAft>
              <a:buSzPts val="1400"/>
              <a:buFont typeface="Raleway"/>
              <a:buChar char="○"/>
              <a:defRPr>
                <a:latin typeface="Raleway"/>
                <a:ea typeface="Raleway"/>
                <a:cs typeface="Raleway"/>
                <a:sym typeface="Raleway"/>
              </a:defRPr>
            </a:lvl2pPr>
            <a:lvl3pPr indent="-317500" lvl="2" marL="1371600" algn="ctr">
              <a:spcBef>
                <a:spcPts val="0"/>
              </a:spcBef>
              <a:spcAft>
                <a:spcPts val="0"/>
              </a:spcAft>
              <a:buSzPts val="1400"/>
              <a:buFont typeface="Raleway"/>
              <a:buChar char="■"/>
              <a:defRPr>
                <a:latin typeface="Raleway"/>
                <a:ea typeface="Raleway"/>
                <a:cs typeface="Raleway"/>
                <a:sym typeface="Raleway"/>
              </a:defRPr>
            </a:lvl3pPr>
            <a:lvl4pPr indent="-317500" lvl="3" marL="1828800" algn="ctr">
              <a:spcBef>
                <a:spcPts val="0"/>
              </a:spcBef>
              <a:spcAft>
                <a:spcPts val="0"/>
              </a:spcAft>
              <a:buSzPts val="1400"/>
              <a:buFont typeface="Raleway"/>
              <a:buChar char="●"/>
              <a:defRPr>
                <a:latin typeface="Raleway"/>
                <a:ea typeface="Raleway"/>
                <a:cs typeface="Raleway"/>
                <a:sym typeface="Raleway"/>
              </a:defRPr>
            </a:lvl4pPr>
            <a:lvl5pPr indent="-317500" lvl="4" marL="2286000" algn="ctr">
              <a:spcBef>
                <a:spcPts val="0"/>
              </a:spcBef>
              <a:spcAft>
                <a:spcPts val="0"/>
              </a:spcAft>
              <a:buSzPts val="1400"/>
              <a:buFont typeface="Raleway"/>
              <a:buChar char="○"/>
              <a:defRPr>
                <a:latin typeface="Raleway"/>
                <a:ea typeface="Raleway"/>
                <a:cs typeface="Raleway"/>
                <a:sym typeface="Raleway"/>
              </a:defRPr>
            </a:lvl5pPr>
            <a:lvl6pPr indent="-317500" lvl="5" marL="2743200" algn="ctr">
              <a:spcBef>
                <a:spcPts val="0"/>
              </a:spcBef>
              <a:spcAft>
                <a:spcPts val="0"/>
              </a:spcAft>
              <a:buSzPts val="1400"/>
              <a:buFont typeface="Raleway"/>
              <a:buChar char="■"/>
              <a:defRPr>
                <a:latin typeface="Raleway"/>
                <a:ea typeface="Raleway"/>
                <a:cs typeface="Raleway"/>
                <a:sym typeface="Raleway"/>
              </a:defRPr>
            </a:lvl6pPr>
            <a:lvl7pPr indent="-317500" lvl="6" marL="3200400" algn="ctr">
              <a:spcBef>
                <a:spcPts val="0"/>
              </a:spcBef>
              <a:spcAft>
                <a:spcPts val="0"/>
              </a:spcAft>
              <a:buSzPts val="1400"/>
              <a:buFont typeface="Raleway"/>
              <a:buChar char="●"/>
              <a:defRPr>
                <a:latin typeface="Raleway"/>
                <a:ea typeface="Raleway"/>
                <a:cs typeface="Raleway"/>
                <a:sym typeface="Raleway"/>
              </a:defRPr>
            </a:lvl7pPr>
            <a:lvl8pPr indent="-317500" lvl="7" marL="3657600" algn="ctr">
              <a:spcBef>
                <a:spcPts val="0"/>
              </a:spcBef>
              <a:spcAft>
                <a:spcPts val="0"/>
              </a:spcAft>
              <a:buSzPts val="1400"/>
              <a:buFont typeface="Raleway"/>
              <a:buChar char="○"/>
              <a:defRPr>
                <a:latin typeface="Raleway"/>
                <a:ea typeface="Raleway"/>
                <a:cs typeface="Raleway"/>
                <a:sym typeface="Raleway"/>
              </a:defRPr>
            </a:lvl8pPr>
            <a:lvl9pPr indent="-317500" lvl="8" marL="4114800" algn="ctr">
              <a:spcBef>
                <a:spcPts val="0"/>
              </a:spcBef>
              <a:spcAft>
                <a:spcPts val="0"/>
              </a:spcAft>
              <a:buSzPts val="1400"/>
              <a:buFont typeface="Raleway"/>
              <a:buChar char="■"/>
              <a:defRPr>
                <a:latin typeface="Raleway"/>
                <a:ea typeface="Raleway"/>
                <a:cs typeface="Raleway"/>
                <a:sym typeface="Raleway"/>
              </a:defRPr>
            </a:lvl9pPr>
          </a:lstStyle>
          <a:p/>
        </p:txBody>
      </p:sp>
      <p:sp>
        <p:nvSpPr>
          <p:cNvPr id="60" name="Google Shape;60;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 name="Shape 63"/>
        <p:cNvGrpSpPr/>
        <p:nvPr/>
      </p:nvGrpSpPr>
      <p:grpSpPr>
        <a:xfrm>
          <a:off x="0" y="0"/>
          <a:ext cx="0" cy="0"/>
          <a:chOff x="0" y="0"/>
          <a:chExt cx="0" cy="0"/>
        </a:xfrm>
      </p:grpSpPr>
      <p:sp>
        <p:nvSpPr>
          <p:cNvPr id="64" name="Google Shape;64;p1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Raleway"/>
                <a:ea typeface="Raleway"/>
                <a:cs typeface="Raleway"/>
                <a:sym typeface="Raleway"/>
              </a:defRPr>
            </a:lvl1pPr>
            <a:lvl2pPr lvl="1" rtl="0">
              <a:buNone/>
              <a:defRPr>
                <a:solidFill>
                  <a:schemeClr val="lt1"/>
                </a:solidFill>
                <a:latin typeface="Raleway"/>
                <a:ea typeface="Raleway"/>
                <a:cs typeface="Raleway"/>
                <a:sym typeface="Raleway"/>
              </a:defRPr>
            </a:lvl2pPr>
            <a:lvl3pPr lvl="2" rtl="0">
              <a:buNone/>
              <a:defRPr>
                <a:solidFill>
                  <a:schemeClr val="lt1"/>
                </a:solidFill>
                <a:latin typeface="Raleway"/>
                <a:ea typeface="Raleway"/>
                <a:cs typeface="Raleway"/>
                <a:sym typeface="Raleway"/>
              </a:defRPr>
            </a:lvl3pPr>
            <a:lvl4pPr lvl="3" rtl="0">
              <a:buNone/>
              <a:defRPr>
                <a:solidFill>
                  <a:schemeClr val="lt1"/>
                </a:solidFill>
                <a:latin typeface="Raleway"/>
                <a:ea typeface="Raleway"/>
                <a:cs typeface="Raleway"/>
                <a:sym typeface="Raleway"/>
              </a:defRPr>
            </a:lvl4pPr>
            <a:lvl5pPr lvl="4" rtl="0">
              <a:buNone/>
              <a:defRPr>
                <a:solidFill>
                  <a:schemeClr val="lt1"/>
                </a:solidFill>
                <a:latin typeface="Raleway"/>
                <a:ea typeface="Raleway"/>
                <a:cs typeface="Raleway"/>
                <a:sym typeface="Raleway"/>
              </a:defRPr>
            </a:lvl5pPr>
            <a:lvl6pPr lvl="5" rtl="0">
              <a:buNone/>
              <a:defRPr>
                <a:solidFill>
                  <a:schemeClr val="lt1"/>
                </a:solidFill>
                <a:latin typeface="Raleway"/>
                <a:ea typeface="Raleway"/>
                <a:cs typeface="Raleway"/>
                <a:sym typeface="Raleway"/>
              </a:defRPr>
            </a:lvl6pPr>
            <a:lvl7pPr lvl="6" rtl="0">
              <a:buNone/>
              <a:defRPr>
                <a:solidFill>
                  <a:schemeClr val="lt1"/>
                </a:solidFill>
                <a:latin typeface="Raleway"/>
                <a:ea typeface="Raleway"/>
                <a:cs typeface="Raleway"/>
                <a:sym typeface="Raleway"/>
              </a:defRPr>
            </a:lvl7pPr>
            <a:lvl8pPr lvl="7" rtl="0">
              <a:buNone/>
              <a:defRPr>
                <a:solidFill>
                  <a:schemeClr val="lt1"/>
                </a:solidFill>
                <a:latin typeface="Raleway"/>
                <a:ea typeface="Raleway"/>
                <a:cs typeface="Raleway"/>
                <a:sym typeface="Raleway"/>
              </a:defRPr>
            </a:lvl8pPr>
            <a:lvl9pPr lvl="8" rtl="0">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 name="Shape 71"/>
        <p:cNvGrpSpPr/>
        <p:nvPr/>
      </p:nvGrpSpPr>
      <p:grpSpPr>
        <a:xfrm>
          <a:off x="0" y="0"/>
          <a:ext cx="0" cy="0"/>
          <a:chOff x="0" y="0"/>
          <a:chExt cx="0" cy="0"/>
        </a:xfrm>
      </p:grpSpPr>
      <p:sp>
        <p:nvSpPr>
          <p:cNvPr id="72" name="Google Shape;72;p1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cxnSp>
        <p:nvCxnSpPr>
          <p:cNvPr id="74" name="Google Shape;74;p16"/>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75" name="Google Shape;75;p16"/>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76" name="Google Shape;76;p16"/>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77" name="Google Shape;77;p1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8" name="Shape 78"/>
        <p:cNvGrpSpPr/>
        <p:nvPr/>
      </p:nvGrpSpPr>
      <p:grpSpPr>
        <a:xfrm>
          <a:off x="0" y="0"/>
          <a:ext cx="0" cy="0"/>
          <a:chOff x="0" y="0"/>
          <a:chExt cx="0" cy="0"/>
        </a:xfrm>
      </p:grpSpPr>
      <p:sp>
        <p:nvSpPr>
          <p:cNvPr id="79" name="Google Shape;79;p17"/>
          <p:cNvSpPr/>
          <p:nvPr/>
        </p:nvSpPr>
        <p:spPr>
          <a:xfrm>
            <a:off x="4572000" y="12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 name="Google Shape;80;p17"/>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1" name="Google Shape;81;p17"/>
          <p:cNvSpPr txBox="1"/>
          <p:nvPr>
            <p:ph type="title"/>
          </p:nvPr>
        </p:nvSpPr>
        <p:spPr>
          <a:xfrm>
            <a:off x="265500" y="1397350"/>
            <a:ext cx="4045200" cy="1318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p:txBody>
      </p:sp>
      <p:sp>
        <p:nvSpPr>
          <p:cNvPr id="82" name="Google Shape;82;p17"/>
          <p:cNvSpPr txBox="1"/>
          <p:nvPr>
            <p:ph idx="1" type="subTitle"/>
          </p:nvPr>
        </p:nvSpPr>
        <p:spPr>
          <a:xfrm>
            <a:off x="265500" y="273537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3" name="Google Shape;83;p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rgbClr val="000E54"/>
              </a:buClr>
              <a:buSzPts val="1800"/>
              <a:buChar char="●"/>
              <a:defRPr>
                <a:solidFill>
                  <a:srgbClr val="000E54"/>
                </a:solidFill>
              </a:defRPr>
            </a:lvl1pPr>
            <a:lvl2pPr indent="-317500" lvl="1" marL="914400" algn="l">
              <a:lnSpc>
                <a:spcPct val="115000"/>
              </a:lnSpc>
              <a:spcBef>
                <a:spcPts val="0"/>
              </a:spcBef>
              <a:spcAft>
                <a:spcPts val="0"/>
              </a:spcAft>
              <a:buClr>
                <a:srgbClr val="000E54"/>
              </a:buClr>
              <a:buSzPts val="1400"/>
              <a:buChar char="○"/>
              <a:defRPr>
                <a:solidFill>
                  <a:srgbClr val="000E54"/>
                </a:solidFill>
              </a:defRPr>
            </a:lvl2pPr>
            <a:lvl3pPr indent="-317500" lvl="2" marL="1371600" algn="l">
              <a:lnSpc>
                <a:spcPct val="115000"/>
              </a:lnSpc>
              <a:spcBef>
                <a:spcPts val="0"/>
              </a:spcBef>
              <a:spcAft>
                <a:spcPts val="0"/>
              </a:spcAft>
              <a:buClr>
                <a:srgbClr val="000E54"/>
              </a:buClr>
              <a:buSzPts val="1400"/>
              <a:buChar char="■"/>
              <a:defRPr>
                <a:solidFill>
                  <a:srgbClr val="000E54"/>
                </a:solidFill>
              </a:defRPr>
            </a:lvl3pPr>
            <a:lvl4pPr indent="-317500" lvl="3" marL="1828800" algn="l">
              <a:lnSpc>
                <a:spcPct val="115000"/>
              </a:lnSpc>
              <a:spcBef>
                <a:spcPts val="0"/>
              </a:spcBef>
              <a:spcAft>
                <a:spcPts val="0"/>
              </a:spcAft>
              <a:buClr>
                <a:srgbClr val="000E54"/>
              </a:buClr>
              <a:buSzPts val="1400"/>
              <a:buChar char="●"/>
              <a:defRPr>
                <a:solidFill>
                  <a:srgbClr val="000E54"/>
                </a:solidFill>
              </a:defRPr>
            </a:lvl4pPr>
            <a:lvl5pPr indent="-317500" lvl="4" marL="2286000" algn="l">
              <a:lnSpc>
                <a:spcPct val="115000"/>
              </a:lnSpc>
              <a:spcBef>
                <a:spcPts val="0"/>
              </a:spcBef>
              <a:spcAft>
                <a:spcPts val="0"/>
              </a:spcAft>
              <a:buClr>
                <a:srgbClr val="000E54"/>
              </a:buClr>
              <a:buSzPts val="1400"/>
              <a:buChar char="○"/>
              <a:defRPr>
                <a:solidFill>
                  <a:srgbClr val="000E54"/>
                </a:solidFill>
              </a:defRPr>
            </a:lvl5pPr>
            <a:lvl6pPr indent="-317500" lvl="5" marL="2743200" algn="l">
              <a:lnSpc>
                <a:spcPct val="115000"/>
              </a:lnSpc>
              <a:spcBef>
                <a:spcPts val="0"/>
              </a:spcBef>
              <a:spcAft>
                <a:spcPts val="0"/>
              </a:spcAft>
              <a:buClr>
                <a:srgbClr val="000E54"/>
              </a:buClr>
              <a:buSzPts val="1400"/>
              <a:buChar char="■"/>
              <a:defRPr>
                <a:solidFill>
                  <a:srgbClr val="000E54"/>
                </a:solidFill>
              </a:defRPr>
            </a:lvl6pPr>
            <a:lvl7pPr indent="-317500" lvl="6" marL="3200400" algn="l">
              <a:lnSpc>
                <a:spcPct val="115000"/>
              </a:lnSpc>
              <a:spcBef>
                <a:spcPts val="0"/>
              </a:spcBef>
              <a:spcAft>
                <a:spcPts val="0"/>
              </a:spcAft>
              <a:buClr>
                <a:srgbClr val="000E54"/>
              </a:buClr>
              <a:buSzPts val="1400"/>
              <a:buChar char="●"/>
              <a:defRPr>
                <a:solidFill>
                  <a:srgbClr val="000E54"/>
                </a:solidFill>
              </a:defRPr>
            </a:lvl7pPr>
            <a:lvl8pPr indent="-317500" lvl="7" marL="3657600" algn="l">
              <a:lnSpc>
                <a:spcPct val="115000"/>
              </a:lnSpc>
              <a:spcBef>
                <a:spcPts val="0"/>
              </a:spcBef>
              <a:spcAft>
                <a:spcPts val="0"/>
              </a:spcAft>
              <a:buClr>
                <a:srgbClr val="000E54"/>
              </a:buClr>
              <a:buSzPts val="1400"/>
              <a:buChar char="○"/>
              <a:defRPr>
                <a:solidFill>
                  <a:srgbClr val="000E54"/>
                </a:solidFill>
              </a:defRPr>
            </a:lvl8pPr>
            <a:lvl9pPr indent="-317500" lvl="8" marL="4114800" algn="l">
              <a:lnSpc>
                <a:spcPct val="115000"/>
              </a:lnSpc>
              <a:spcBef>
                <a:spcPts val="0"/>
              </a:spcBef>
              <a:spcAft>
                <a:spcPts val="0"/>
              </a:spcAft>
              <a:buClr>
                <a:srgbClr val="000E54"/>
              </a:buClr>
              <a:buSzPts val="1400"/>
              <a:buChar char="■"/>
              <a:defRPr>
                <a:solidFill>
                  <a:srgbClr val="000E54"/>
                </a:solidFill>
              </a:defRPr>
            </a:lvl9pPr>
          </a:lstStyle>
          <a:p/>
        </p:txBody>
      </p:sp>
      <p:sp>
        <p:nvSpPr>
          <p:cNvPr id="84" name="Google Shape;84;p1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85" name="Shape 85"/>
        <p:cNvGrpSpPr/>
        <p:nvPr/>
      </p:nvGrpSpPr>
      <p:grpSpPr>
        <a:xfrm>
          <a:off x="0" y="0"/>
          <a:ext cx="0" cy="0"/>
          <a:chOff x="0" y="0"/>
          <a:chExt cx="0" cy="0"/>
        </a:xfrm>
      </p:grpSpPr>
      <p:sp>
        <p:nvSpPr>
          <p:cNvPr id="86" name="Google Shape;86;p1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 name="Google Shape;88;p18"/>
          <p:cNvPicPr preferRelativeResize="0"/>
          <p:nvPr/>
        </p:nvPicPr>
        <p:blipFill>
          <a:blip r:embed="rId2">
            <a:alphaModFix/>
          </a:blip>
          <a:stretch>
            <a:fillRect/>
          </a:stretch>
        </p:blipFill>
        <p:spPr>
          <a:xfrm>
            <a:off x="145875" y="45720"/>
            <a:ext cx="886975" cy="3377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9" name="Shape 89"/>
        <p:cNvGrpSpPr/>
        <p:nvPr/>
      </p:nvGrpSpPr>
      <p:grpSpPr>
        <a:xfrm>
          <a:off x="0" y="0"/>
          <a:ext cx="0" cy="0"/>
          <a:chOff x="0" y="0"/>
          <a:chExt cx="0" cy="0"/>
        </a:xfrm>
      </p:grpSpPr>
      <p:cxnSp>
        <p:nvCxnSpPr>
          <p:cNvPr id="90" name="Google Shape;90;p19"/>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91" name="Google Shape;91;p19"/>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sp>
        <p:nvSpPr>
          <p:cNvPr id="92" name="Google Shape;92;p19"/>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93" name="Google Shape;93;p19"/>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94" name="Google Shape;94;p1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5" name="Shape 95"/>
        <p:cNvGrpSpPr/>
        <p:nvPr/>
      </p:nvGrpSpPr>
      <p:grpSpPr>
        <a:xfrm>
          <a:off x="0" y="0"/>
          <a:ext cx="0" cy="0"/>
          <a:chOff x="0" y="0"/>
          <a:chExt cx="0" cy="0"/>
        </a:xfrm>
      </p:grpSpPr>
      <p:cxnSp>
        <p:nvCxnSpPr>
          <p:cNvPr id="96" name="Google Shape;96;p20"/>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97" name="Google Shape;97;p20"/>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sp>
        <p:nvSpPr>
          <p:cNvPr id="98" name="Google Shape;98;p20"/>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000"/>
              <a:buNone/>
              <a:defRPr>
                <a:solidFill>
                  <a:schemeClr val="lt1"/>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9" name="Google Shape;99;p20"/>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100" name="Google Shape;100;p2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1" name="Shape 101"/>
        <p:cNvGrpSpPr/>
        <p:nvPr/>
      </p:nvGrpSpPr>
      <p:grpSpPr>
        <a:xfrm>
          <a:off x="0" y="0"/>
          <a:ext cx="0" cy="0"/>
          <a:chOff x="0" y="0"/>
          <a:chExt cx="0" cy="0"/>
        </a:xfrm>
      </p:grpSpPr>
      <p:cxnSp>
        <p:nvCxnSpPr>
          <p:cNvPr id="102" name="Google Shape;102;p21"/>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03" name="Google Shape;103;p21"/>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sp>
        <p:nvSpPr>
          <p:cNvPr id="104" name="Google Shape;104;p2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5" name="Google Shape;105;p21"/>
          <p:cNvSpPr txBox="1"/>
          <p:nvPr>
            <p:ph idx="1" type="body"/>
          </p:nvPr>
        </p:nvSpPr>
        <p:spPr>
          <a:xfrm>
            <a:off x="2400303" y="1602675"/>
            <a:ext cx="3071400" cy="3002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6" name="Google Shape;106;p21"/>
          <p:cNvSpPr txBox="1"/>
          <p:nvPr>
            <p:ph idx="2" type="body"/>
          </p:nvPr>
        </p:nvSpPr>
        <p:spPr>
          <a:xfrm>
            <a:off x="5650572" y="1602675"/>
            <a:ext cx="3071400" cy="3002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7" name="Google Shape;107;p2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22"/>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0" name="Google Shape;110;p2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1" name="Shape 111"/>
        <p:cNvGrpSpPr/>
        <p:nvPr/>
      </p:nvGrpSpPr>
      <p:grpSpPr>
        <a:xfrm>
          <a:off x="0" y="0"/>
          <a:ext cx="0" cy="0"/>
          <a:chOff x="0" y="0"/>
          <a:chExt cx="0" cy="0"/>
        </a:xfrm>
      </p:grpSpPr>
      <p:sp>
        <p:nvSpPr>
          <p:cNvPr id="112" name="Google Shape;112;p23"/>
          <p:cNvSpPr txBox="1"/>
          <p:nvPr>
            <p:ph type="title"/>
          </p:nvPr>
        </p:nvSpPr>
        <p:spPr>
          <a:xfrm>
            <a:off x="319500" y="936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3" name="Google Shape;113;p23"/>
          <p:cNvSpPr txBox="1"/>
          <p:nvPr>
            <p:ph idx="1" type="body"/>
          </p:nvPr>
        </p:nvSpPr>
        <p:spPr>
          <a:xfrm>
            <a:off x="319500" y="1846804"/>
            <a:ext cx="2808000" cy="28062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4" name="Google Shape;114;p2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5" name="Shape 115"/>
        <p:cNvGrpSpPr/>
        <p:nvPr/>
      </p:nvGrpSpPr>
      <p:grpSpPr>
        <a:xfrm>
          <a:off x="0" y="0"/>
          <a:ext cx="0" cy="0"/>
          <a:chOff x="0" y="0"/>
          <a:chExt cx="0" cy="0"/>
        </a:xfrm>
      </p:grpSpPr>
      <p:sp>
        <p:nvSpPr>
          <p:cNvPr id="116" name="Google Shape;116;p24"/>
          <p:cNvSpPr txBox="1"/>
          <p:nvPr>
            <p:ph type="title"/>
          </p:nvPr>
        </p:nvSpPr>
        <p:spPr>
          <a:xfrm>
            <a:off x="283103" y="712141"/>
            <a:ext cx="6244200" cy="38355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17" name="Google Shape;117;p2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8" name="Shape 118"/>
        <p:cNvGrpSpPr/>
        <p:nvPr/>
      </p:nvGrpSpPr>
      <p:grpSpPr>
        <a:xfrm>
          <a:off x="0" y="0"/>
          <a:ext cx="0" cy="0"/>
          <a:chOff x="0" y="0"/>
          <a:chExt cx="0" cy="0"/>
        </a:xfrm>
      </p:grpSpPr>
      <p:cxnSp>
        <p:nvCxnSpPr>
          <p:cNvPr id="119" name="Google Shape;119;p25"/>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20" name="Google Shape;120;p25"/>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21" name="Google Shape;121;p2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2" name="Shape 122"/>
        <p:cNvGrpSpPr/>
        <p:nvPr/>
      </p:nvGrpSpPr>
      <p:grpSpPr>
        <a:xfrm>
          <a:off x="0" y="0"/>
          <a:ext cx="0" cy="0"/>
          <a:chOff x="0" y="0"/>
          <a:chExt cx="0" cy="0"/>
        </a:xfrm>
      </p:grpSpPr>
      <p:cxnSp>
        <p:nvCxnSpPr>
          <p:cNvPr id="123" name="Google Shape;123;p26"/>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cxnSp>
        <p:nvCxnSpPr>
          <p:cNvPr id="124" name="Google Shape;124;p26"/>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sp>
        <p:nvSpPr>
          <p:cNvPr id="125" name="Google Shape;125;p26"/>
          <p:cNvSpPr txBox="1"/>
          <p:nvPr>
            <p:ph hasCustomPrompt="1" type="title"/>
          </p:nvPr>
        </p:nvSpPr>
        <p:spPr>
          <a:xfrm>
            <a:off x="853950" y="1304850"/>
            <a:ext cx="7436100" cy="1538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26" name="Google Shape;126;p26"/>
          <p:cNvSpPr txBox="1"/>
          <p:nvPr>
            <p:ph idx="1" type="body"/>
          </p:nvPr>
        </p:nvSpPr>
        <p:spPr>
          <a:xfrm>
            <a:off x="853950" y="2919450"/>
            <a:ext cx="74361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Font typeface="Raleway"/>
              <a:buChar char="●"/>
              <a:defRPr>
                <a:latin typeface="Raleway"/>
                <a:ea typeface="Raleway"/>
                <a:cs typeface="Raleway"/>
                <a:sym typeface="Raleway"/>
              </a:defRPr>
            </a:lvl1pPr>
            <a:lvl2pPr indent="-317500" lvl="1" marL="914400" algn="ctr">
              <a:lnSpc>
                <a:spcPct val="115000"/>
              </a:lnSpc>
              <a:spcBef>
                <a:spcPts val="0"/>
              </a:spcBef>
              <a:spcAft>
                <a:spcPts val="0"/>
              </a:spcAft>
              <a:buSzPts val="1400"/>
              <a:buFont typeface="Raleway"/>
              <a:buChar char="○"/>
              <a:defRPr>
                <a:latin typeface="Raleway"/>
                <a:ea typeface="Raleway"/>
                <a:cs typeface="Raleway"/>
                <a:sym typeface="Raleway"/>
              </a:defRPr>
            </a:lvl2pPr>
            <a:lvl3pPr indent="-317500" lvl="2" marL="1371600" algn="ctr">
              <a:lnSpc>
                <a:spcPct val="115000"/>
              </a:lnSpc>
              <a:spcBef>
                <a:spcPts val="0"/>
              </a:spcBef>
              <a:spcAft>
                <a:spcPts val="0"/>
              </a:spcAft>
              <a:buSzPts val="1400"/>
              <a:buFont typeface="Raleway"/>
              <a:buChar char="■"/>
              <a:defRPr>
                <a:latin typeface="Raleway"/>
                <a:ea typeface="Raleway"/>
                <a:cs typeface="Raleway"/>
                <a:sym typeface="Raleway"/>
              </a:defRPr>
            </a:lvl3pPr>
            <a:lvl4pPr indent="-317500" lvl="3" marL="1828800" algn="ctr">
              <a:lnSpc>
                <a:spcPct val="115000"/>
              </a:lnSpc>
              <a:spcBef>
                <a:spcPts val="0"/>
              </a:spcBef>
              <a:spcAft>
                <a:spcPts val="0"/>
              </a:spcAft>
              <a:buSzPts val="1400"/>
              <a:buFont typeface="Raleway"/>
              <a:buChar char="●"/>
              <a:defRPr>
                <a:latin typeface="Raleway"/>
                <a:ea typeface="Raleway"/>
                <a:cs typeface="Raleway"/>
                <a:sym typeface="Raleway"/>
              </a:defRPr>
            </a:lvl4pPr>
            <a:lvl5pPr indent="-317500" lvl="4" marL="2286000" algn="ctr">
              <a:lnSpc>
                <a:spcPct val="115000"/>
              </a:lnSpc>
              <a:spcBef>
                <a:spcPts val="0"/>
              </a:spcBef>
              <a:spcAft>
                <a:spcPts val="0"/>
              </a:spcAft>
              <a:buSzPts val="1400"/>
              <a:buFont typeface="Raleway"/>
              <a:buChar char="○"/>
              <a:defRPr>
                <a:latin typeface="Raleway"/>
                <a:ea typeface="Raleway"/>
                <a:cs typeface="Raleway"/>
                <a:sym typeface="Raleway"/>
              </a:defRPr>
            </a:lvl5pPr>
            <a:lvl6pPr indent="-317500" lvl="5" marL="2743200" algn="ctr">
              <a:lnSpc>
                <a:spcPct val="115000"/>
              </a:lnSpc>
              <a:spcBef>
                <a:spcPts val="0"/>
              </a:spcBef>
              <a:spcAft>
                <a:spcPts val="0"/>
              </a:spcAft>
              <a:buSzPts val="1400"/>
              <a:buFont typeface="Raleway"/>
              <a:buChar char="■"/>
              <a:defRPr>
                <a:latin typeface="Raleway"/>
                <a:ea typeface="Raleway"/>
                <a:cs typeface="Raleway"/>
                <a:sym typeface="Raleway"/>
              </a:defRPr>
            </a:lvl6pPr>
            <a:lvl7pPr indent="-317500" lvl="6" marL="3200400" algn="ctr">
              <a:lnSpc>
                <a:spcPct val="115000"/>
              </a:lnSpc>
              <a:spcBef>
                <a:spcPts val="0"/>
              </a:spcBef>
              <a:spcAft>
                <a:spcPts val="0"/>
              </a:spcAft>
              <a:buSzPts val="1400"/>
              <a:buFont typeface="Raleway"/>
              <a:buChar char="●"/>
              <a:defRPr>
                <a:latin typeface="Raleway"/>
                <a:ea typeface="Raleway"/>
                <a:cs typeface="Raleway"/>
                <a:sym typeface="Raleway"/>
              </a:defRPr>
            </a:lvl7pPr>
            <a:lvl8pPr indent="-317500" lvl="7" marL="3657600" algn="ctr">
              <a:lnSpc>
                <a:spcPct val="115000"/>
              </a:lnSpc>
              <a:spcBef>
                <a:spcPts val="0"/>
              </a:spcBef>
              <a:spcAft>
                <a:spcPts val="0"/>
              </a:spcAft>
              <a:buSzPts val="1400"/>
              <a:buFont typeface="Raleway"/>
              <a:buChar char="○"/>
              <a:defRPr>
                <a:latin typeface="Raleway"/>
                <a:ea typeface="Raleway"/>
                <a:cs typeface="Raleway"/>
                <a:sym typeface="Raleway"/>
              </a:defRPr>
            </a:lvl8pPr>
            <a:lvl9pPr indent="-317500" lvl="8" marL="4114800" algn="ctr">
              <a:lnSpc>
                <a:spcPct val="115000"/>
              </a:lnSpc>
              <a:spcBef>
                <a:spcPts val="0"/>
              </a:spcBef>
              <a:spcAft>
                <a:spcPts val="0"/>
              </a:spcAft>
              <a:buSzPts val="1400"/>
              <a:buFont typeface="Raleway"/>
              <a:buChar char="■"/>
              <a:defRPr>
                <a:latin typeface="Raleway"/>
                <a:ea typeface="Raleway"/>
                <a:cs typeface="Raleway"/>
                <a:sym typeface="Raleway"/>
              </a:defRPr>
            </a:lvl9pPr>
          </a:lstStyle>
          <a:p/>
        </p:txBody>
      </p:sp>
      <p:sp>
        <p:nvSpPr>
          <p:cNvPr id="127" name="Google Shape;127;p2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sp>
        <p:nvSpPr>
          <p:cNvPr id="24" name="Google Shape;24;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26" name="Google Shape;26;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29" name="Google Shape;29;p5"/>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sp>
        <p:nvSpPr>
          <p:cNvPr id="30" name="Google Shape;30;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3" name="Google Shape;43;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 name="Google Shape;46;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7" name="Google Shape;47;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48" name="Google Shape;48;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9" name="Google Shape;4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rgbClr val="D44500"/>
              </a:buClr>
              <a:buSzPts val="1800"/>
              <a:buChar char="●"/>
              <a:defRPr>
                <a:solidFill>
                  <a:srgbClr val="D44500"/>
                </a:solidFill>
              </a:defRPr>
            </a:lvl1pPr>
            <a:lvl2pPr indent="-317500" lvl="1" marL="914400">
              <a:spcBef>
                <a:spcPts val="0"/>
              </a:spcBef>
              <a:spcAft>
                <a:spcPts val="0"/>
              </a:spcAft>
              <a:buClr>
                <a:srgbClr val="D44500"/>
              </a:buClr>
              <a:buSzPts val="1400"/>
              <a:buChar char="○"/>
              <a:defRPr>
                <a:solidFill>
                  <a:srgbClr val="D44500"/>
                </a:solidFill>
              </a:defRPr>
            </a:lvl2pPr>
            <a:lvl3pPr indent="-317500" lvl="2" marL="1371600">
              <a:spcBef>
                <a:spcPts val="0"/>
              </a:spcBef>
              <a:spcAft>
                <a:spcPts val="0"/>
              </a:spcAft>
              <a:buClr>
                <a:srgbClr val="D44500"/>
              </a:buClr>
              <a:buSzPts val="1400"/>
              <a:buChar char="■"/>
              <a:defRPr>
                <a:solidFill>
                  <a:srgbClr val="D44500"/>
                </a:solidFill>
              </a:defRPr>
            </a:lvl3pPr>
            <a:lvl4pPr indent="-317500" lvl="3" marL="1828800">
              <a:spcBef>
                <a:spcPts val="0"/>
              </a:spcBef>
              <a:spcAft>
                <a:spcPts val="0"/>
              </a:spcAft>
              <a:buClr>
                <a:srgbClr val="D44500"/>
              </a:buClr>
              <a:buSzPts val="1400"/>
              <a:buChar char="●"/>
              <a:defRPr>
                <a:solidFill>
                  <a:srgbClr val="D44500"/>
                </a:solidFill>
              </a:defRPr>
            </a:lvl4pPr>
            <a:lvl5pPr indent="-317500" lvl="4" marL="2286000">
              <a:spcBef>
                <a:spcPts val="0"/>
              </a:spcBef>
              <a:spcAft>
                <a:spcPts val="0"/>
              </a:spcAft>
              <a:buClr>
                <a:srgbClr val="D44500"/>
              </a:buClr>
              <a:buSzPts val="1400"/>
              <a:buChar char="○"/>
              <a:defRPr>
                <a:solidFill>
                  <a:srgbClr val="D44500"/>
                </a:solidFill>
              </a:defRPr>
            </a:lvl5pPr>
            <a:lvl6pPr indent="-317500" lvl="5" marL="2743200">
              <a:spcBef>
                <a:spcPts val="0"/>
              </a:spcBef>
              <a:spcAft>
                <a:spcPts val="0"/>
              </a:spcAft>
              <a:buClr>
                <a:srgbClr val="D44500"/>
              </a:buClr>
              <a:buSzPts val="1400"/>
              <a:buChar char="■"/>
              <a:defRPr>
                <a:solidFill>
                  <a:srgbClr val="D44500"/>
                </a:solidFill>
              </a:defRPr>
            </a:lvl6pPr>
            <a:lvl7pPr indent="-317500" lvl="6" marL="3200400">
              <a:spcBef>
                <a:spcPts val="0"/>
              </a:spcBef>
              <a:spcAft>
                <a:spcPts val="0"/>
              </a:spcAft>
              <a:buClr>
                <a:srgbClr val="D44500"/>
              </a:buClr>
              <a:buSzPts val="1400"/>
              <a:buChar char="●"/>
              <a:defRPr>
                <a:solidFill>
                  <a:srgbClr val="D44500"/>
                </a:solidFill>
              </a:defRPr>
            </a:lvl7pPr>
            <a:lvl8pPr indent="-317500" lvl="7" marL="3657600">
              <a:spcBef>
                <a:spcPts val="0"/>
              </a:spcBef>
              <a:spcAft>
                <a:spcPts val="0"/>
              </a:spcAft>
              <a:buClr>
                <a:srgbClr val="D44500"/>
              </a:buClr>
              <a:buSzPts val="1400"/>
              <a:buChar char="○"/>
              <a:defRPr>
                <a:solidFill>
                  <a:srgbClr val="D44500"/>
                </a:solidFill>
              </a:defRPr>
            </a:lvl8pPr>
            <a:lvl9pPr indent="-317500" lvl="8" marL="4114800">
              <a:spcBef>
                <a:spcPts val="0"/>
              </a:spcBef>
              <a:spcAft>
                <a:spcPts val="0"/>
              </a:spcAft>
              <a:buClr>
                <a:srgbClr val="D44500"/>
              </a:buClr>
              <a:buSzPts val="1400"/>
              <a:buChar char="■"/>
              <a:defRPr>
                <a:solidFill>
                  <a:srgbClr val="D44500"/>
                </a:solidFill>
              </a:defRPr>
            </a:lvl9pPr>
          </a:lstStyle>
          <a:p/>
        </p:txBody>
      </p:sp>
      <p:sp>
        <p:nvSpPr>
          <p:cNvPr id="50" name="Google Shape;50;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rgbClr val="D44500"/>
                </a:solidFill>
                <a:latin typeface="Raleway"/>
                <a:ea typeface="Raleway"/>
                <a:cs typeface="Raleway"/>
                <a:sym typeface="Raleway"/>
              </a:defRPr>
            </a:lvl1pPr>
            <a:lvl2pPr lvl="1">
              <a:buNone/>
              <a:defRPr>
                <a:solidFill>
                  <a:srgbClr val="D44500"/>
                </a:solidFill>
                <a:latin typeface="Raleway"/>
                <a:ea typeface="Raleway"/>
                <a:cs typeface="Raleway"/>
                <a:sym typeface="Raleway"/>
              </a:defRPr>
            </a:lvl2pPr>
            <a:lvl3pPr lvl="2">
              <a:buNone/>
              <a:defRPr>
                <a:solidFill>
                  <a:srgbClr val="D44500"/>
                </a:solidFill>
                <a:latin typeface="Raleway"/>
                <a:ea typeface="Raleway"/>
                <a:cs typeface="Raleway"/>
                <a:sym typeface="Raleway"/>
              </a:defRPr>
            </a:lvl3pPr>
            <a:lvl4pPr lvl="3">
              <a:buNone/>
              <a:defRPr>
                <a:solidFill>
                  <a:srgbClr val="D44500"/>
                </a:solidFill>
                <a:latin typeface="Raleway"/>
                <a:ea typeface="Raleway"/>
                <a:cs typeface="Raleway"/>
                <a:sym typeface="Raleway"/>
              </a:defRPr>
            </a:lvl4pPr>
            <a:lvl5pPr lvl="4">
              <a:buNone/>
              <a:defRPr>
                <a:solidFill>
                  <a:srgbClr val="D44500"/>
                </a:solidFill>
                <a:latin typeface="Raleway"/>
                <a:ea typeface="Raleway"/>
                <a:cs typeface="Raleway"/>
                <a:sym typeface="Raleway"/>
              </a:defRPr>
            </a:lvl5pPr>
            <a:lvl6pPr lvl="5">
              <a:buNone/>
              <a:defRPr>
                <a:solidFill>
                  <a:srgbClr val="D44500"/>
                </a:solidFill>
                <a:latin typeface="Raleway"/>
                <a:ea typeface="Raleway"/>
                <a:cs typeface="Raleway"/>
                <a:sym typeface="Raleway"/>
              </a:defRPr>
            </a:lvl6pPr>
            <a:lvl7pPr lvl="6">
              <a:buNone/>
              <a:defRPr>
                <a:solidFill>
                  <a:srgbClr val="D44500"/>
                </a:solidFill>
                <a:latin typeface="Raleway"/>
                <a:ea typeface="Raleway"/>
                <a:cs typeface="Raleway"/>
                <a:sym typeface="Raleway"/>
              </a:defRPr>
            </a:lvl7pPr>
            <a:lvl8pPr lvl="7">
              <a:buNone/>
              <a:defRPr>
                <a:solidFill>
                  <a:srgbClr val="D44500"/>
                </a:solidFill>
                <a:latin typeface="Raleway"/>
                <a:ea typeface="Raleway"/>
                <a:cs typeface="Raleway"/>
                <a:sym typeface="Raleway"/>
              </a:defRPr>
            </a:lvl8pPr>
            <a:lvl9pPr lvl="8">
              <a:buNone/>
              <a:defRPr>
                <a:solidFill>
                  <a:srgbClr val="D44500"/>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cxnSp>
        <p:nvCxnSpPr>
          <p:cNvPr id="52" name="Google Shape;52;p10"/>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53" name="Google Shape;53;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4" name="Google Shape;54;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rgbClr val="D445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3000"/>
              <a:buFont typeface="Raleway"/>
              <a:buNone/>
              <a:defRPr b="1" sz="3000">
                <a:solidFill>
                  <a:schemeClr val="lt1"/>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1"/>
              </a:buClr>
              <a:buSzPts val="1800"/>
              <a:buFont typeface="Raleway"/>
              <a:buChar char="●"/>
              <a:defRPr sz="1800">
                <a:solidFill>
                  <a:schemeClr val="lt1"/>
                </a:solidFill>
                <a:latin typeface="Raleway"/>
                <a:ea typeface="Raleway"/>
                <a:cs typeface="Raleway"/>
                <a:sym typeface="Raleway"/>
              </a:defRPr>
            </a:lvl1pPr>
            <a:lvl2pPr indent="-317500" lvl="1" marL="9144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indent="-317500" lvl="2" marL="13716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indent="-317500" lvl="3" marL="18288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indent="-317500" lvl="4" marL="22860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indent="-317500" lvl="5" marL="27432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indent="-317500" lvl="6" marL="32004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indent="-317500" lvl="7" marL="36576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indent="-317500" lvl="8" marL="41148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139450" y="53000"/>
            <a:ext cx="893625" cy="307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rgbClr val="000E54"/>
        </a:solidFill>
      </p:bgPr>
    </p:bg>
    <p:spTree>
      <p:nvGrpSpPr>
        <p:cNvPr id="66" name="Shape 66"/>
        <p:cNvGrpSpPr/>
        <p:nvPr/>
      </p:nvGrpSpPr>
      <p:grpSpPr>
        <a:xfrm>
          <a:off x="0" y="0"/>
          <a:ext cx="0" cy="0"/>
          <a:chOff x="0" y="0"/>
          <a:chExt cx="0" cy="0"/>
        </a:xfrm>
      </p:grpSpPr>
      <p:sp>
        <p:nvSpPr>
          <p:cNvPr id="67" name="Google Shape;67;p14"/>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3000"/>
              <a:buFont typeface="Raleway"/>
              <a:buNone/>
              <a:defRPr b="1" i="0" sz="30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68" name="Google Shape;68;p14"/>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1"/>
              </a:buClr>
              <a:buSzPts val="1800"/>
              <a:buFont typeface="Raleway"/>
              <a:buChar char="●"/>
              <a:defRPr b="0" i="0" sz="1800" u="none" cap="none" strike="noStrike">
                <a:solidFill>
                  <a:schemeClr val="lt1"/>
                </a:solidFill>
                <a:latin typeface="Raleway"/>
                <a:ea typeface="Raleway"/>
                <a:cs typeface="Raleway"/>
                <a:sym typeface="Raleway"/>
              </a:defRPr>
            </a:lvl1pPr>
            <a:lvl2pPr indent="-317500" lvl="1" marL="9144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2pPr>
            <a:lvl3pPr indent="-317500" lvl="2" marL="13716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3pPr>
            <a:lvl4pPr indent="-317500" lvl="3" marL="18288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4pPr>
            <a:lvl5pPr indent="-317500" lvl="4" marL="22860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5pPr>
            <a:lvl6pPr indent="-317500" lvl="5" marL="27432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6pPr>
            <a:lvl7pPr indent="-317500" lvl="6" marL="32004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7pPr>
            <a:lvl8pPr indent="-317500" lvl="7" marL="36576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8pPr>
            <a:lvl9pPr indent="-317500" lvl="8" marL="41148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9pPr>
          </a:lstStyle>
          <a:p/>
        </p:txBody>
      </p:sp>
      <p:sp>
        <p:nvSpPr>
          <p:cNvPr id="69" name="Google Shape;69;p1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4"/>
          <p:cNvPicPr preferRelativeResize="0"/>
          <p:nvPr/>
        </p:nvPicPr>
        <p:blipFill rotWithShape="1">
          <a:blip r:embed="rId1">
            <a:alphaModFix/>
          </a:blip>
          <a:srcRect b="0" l="0" r="0" t="0"/>
          <a:stretch/>
        </p:blipFill>
        <p:spPr>
          <a:xfrm>
            <a:off x="139450" y="53000"/>
            <a:ext cx="893625" cy="307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5.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5.jp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23.png"/><Relationship Id="rId8"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7"/>
          <p:cNvPicPr preferRelativeResize="0"/>
          <p:nvPr/>
        </p:nvPicPr>
        <p:blipFill rotWithShape="1">
          <a:blip r:embed="rId3">
            <a:alphaModFix amt="20000"/>
          </a:blip>
          <a:srcRect b="19041" l="0" r="0" t="0"/>
          <a:stretch/>
        </p:blipFill>
        <p:spPr>
          <a:xfrm>
            <a:off x="0" y="-6350"/>
            <a:ext cx="9144003" cy="5143501"/>
          </a:xfrm>
          <a:prstGeom prst="rect">
            <a:avLst/>
          </a:prstGeom>
          <a:noFill/>
          <a:ln>
            <a:noFill/>
          </a:ln>
        </p:spPr>
      </p:pic>
      <p:sp>
        <p:nvSpPr>
          <p:cNvPr id="133" name="Google Shape;133;p27"/>
          <p:cNvSpPr txBox="1"/>
          <p:nvPr>
            <p:ph idx="4294967295" type="subTitle"/>
          </p:nvPr>
        </p:nvSpPr>
        <p:spPr>
          <a:xfrm>
            <a:off x="90925" y="3777900"/>
            <a:ext cx="1303500" cy="121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100"/>
              <a:buFont typeface="Arial"/>
              <a:buNone/>
            </a:pPr>
            <a:r>
              <a:rPr lang="en" sz="1400"/>
              <a:t>Anna Khairi</a:t>
            </a:r>
            <a:endParaRPr sz="1400"/>
          </a:p>
          <a:p>
            <a:pPr indent="0" lvl="0" marL="0" marR="0" rtl="0" algn="l">
              <a:lnSpc>
                <a:spcPct val="100000"/>
              </a:lnSpc>
              <a:spcBef>
                <a:spcPts val="0"/>
              </a:spcBef>
              <a:spcAft>
                <a:spcPts val="0"/>
              </a:spcAft>
              <a:buClr>
                <a:schemeClr val="dk2"/>
              </a:buClr>
              <a:buSzPts val="1100"/>
              <a:buFont typeface="Arial"/>
              <a:buNone/>
            </a:pPr>
            <a:r>
              <a:rPr lang="en" sz="1400"/>
              <a:t>Logan Roach</a:t>
            </a:r>
            <a:endParaRPr sz="1400"/>
          </a:p>
          <a:p>
            <a:pPr indent="0" lvl="0" marL="0" marR="0" rtl="0" algn="l">
              <a:lnSpc>
                <a:spcPct val="100000"/>
              </a:lnSpc>
              <a:spcBef>
                <a:spcPts val="0"/>
              </a:spcBef>
              <a:spcAft>
                <a:spcPts val="0"/>
              </a:spcAft>
              <a:buClr>
                <a:schemeClr val="dk2"/>
              </a:buClr>
              <a:buSzPts val="1100"/>
              <a:buFont typeface="Arial"/>
              <a:buNone/>
            </a:pPr>
            <a:r>
              <a:rPr lang="en" sz="1400"/>
              <a:t>Mark Stiles</a:t>
            </a:r>
            <a:endParaRPr sz="1400"/>
          </a:p>
          <a:p>
            <a:pPr indent="0" lvl="0" marL="0" marR="0" rtl="0" algn="l">
              <a:lnSpc>
                <a:spcPct val="100000"/>
              </a:lnSpc>
              <a:spcBef>
                <a:spcPts val="0"/>
              </a:spcBef>
              <a:spcAft>
                <a:spcPts val="0"/>
              </a:spcAft>
              <a:buClr>
                <a:schemeClr val="dk2"/>
              </a:buClr>
              <a:buSzPts val="1100"/>
              <a:buFont typeface="Arial"/>
              <a:buNone/>
            </a:pPr>
            <a:r>
              <a:rPr lang="en" sz="1400"/>
              <a:t>Oliver Gunn</a:t>
            </a:r>
            <a:endParaRPr sz="1400"/>
          </a:p>
          <a:p>
            <a:pPr indent="0" lvl="0" marL="0" marR="0" rtl="0" algn="l">
              <a:lnSpc>
                <a:spcPct val="100000"/>
              </a:lnSpc>
              <a:spcBef>
                <a:spcPts val="0"/>
              </a:spcBef>
              <a:spcAft>
                <a:spcPts val="0"/>
              </a:spcAft>
              <a:buClr>
                <a:schemeClr val="dk2"/>
              </a:buClr>
              <a:buSzPts val="1100"/>
              <a:buFont typeface="Arial"/>
              <a:buNone/>
            </a:pPr>
            <a:r>
              <a:rPr lang="en" sz="1400"/>
              <a:t>Sachi Singh</a:t>
            </a:r>
            <a:endParaRPr b="0" i="0" sz="1400" u="none" cap="none" strike="noStrike">
              <a:solidFill>
                <a:schemeClr val="lt1"/>
              </a:solidFill>
              <a:latin typeface="Raleway"/>
              <a:ea typeface="Raleway"/>
              <a:cs typeface="Raleway"/>
              <a:sym typeface="Raleway"/>
            </a:endParaRPr>
          </a:p>
        </p:txBody>
      </p:sp>
      <p:sp>
        <p:nvSpPr>
          <p:cNvPr id="134" name="Google Shape;134;p27"/>
          <p:cNvSpPr txBox="1"/>
          <p:nvPr/>
        </p:nvSpPr>
        <p:spPr>
          <a:xfrm>
            <a:off x="162750" y="1664250"/>
            <a:ext cx="58086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0"/>
              <a:buFont typeface="Arial"/>
              <a:buNone/>
            </a:pPr>
            <a:r>
              <a:rPr b="1" lang="en" sz="6000">
                <a:solidFill>
                  <a:schemeClr val="lt1"/>
                </a:solidFill>
                <a:latin typeface="Raleway"/>
                <a:ea typeface="Raleway"/>
                <a:cs typeface="Raleway"/>
                <a:sym typeface="Raleway"/>
              </a:rPr>
              <a:t>Homework 1</a:t>
            </a:r>
            <a:endParaRPr b="1" i="0" sz="6000" u="none" cap="none" strike="noStrike">
              <a:solidFill>
                <a:schemeClr val="lt1"/>
              </a:solidFill>
              <a:latin typeface="Raleway"/>
              <a:ea typeface="Raleway"/>
              <a:cs typeface="Raleway"/>
              <a:sym typeface="Raleway"/>
            </a:endParaRPr>
          </a:p>
        </p:txBody>
      </p:sp>
      <p:sp>
        <p:nvSpPr>
          <p:cNvPr id="135" name="Google Shape;135;p27"/>
          <p:cNvSpPr txBox="1"/>
          <p:nvPr/>
        </p:nvSpPr>
        <p:spPr>
          <a:xfrm>
            <a:off x="6347250" y="4415925"/>
            <a:ext cx="26631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lt1"/>
              </a:buClr>
              <a:buSzPts val="1800"/>
              <a:buFont typeface="Raleway"/>
              <a:buNone/>
            </a:pPr>
            <a:r>
              <a:rPr lang="en">
                <a:solidFill>
                  <a:schemeClr val="lt1"/>
                </a:solidFill>
                <a:latin typeface="Raleway"/>
                <a:ea typeface="Raleway"/>
                <a:cs typeface="Raleway"/>
                <a:sym typeface="Raleway"/>
              </a:rPr>
              <a:t>Marketing Analytics - IST 653</a:t>
            </a:r>
            <a:endParaRPr>
              <a:solidFill>
                <a:schemeClr val="lt1"/>
              </a:solidFill>
              <a:latin typeface="Raleway"/>
              <a:ea typeface="Raleway"/>
              <a:cs typeface="Raleway"/>
              <a:sym typeface="Raleway"/>
            </a:endParaRPr>
          </a:p>
          <a:p>
            <a:pPr indent="0" lvl="0" marL="0" marR="0" rtl="0" algn="r">
              <a:lnSpc>
                <a:spcPct val="100000"/>
              </a:lnSpc>
              <a:spcBef>
                <a:spcPts val="0"/>
              </a:spcBef>
              <a:spcAft>
                <a:spcPts val="0"/>
              </a:spcAft>
              <a:buClr>
                <a:srgbClr val="000000"/>
              </a:buClr>
              <a:buSzPts val="1400"/>
              <a:buFont typeface="Arial"/>
              <a:buNone/>
            </a:pPr>
            <a:r>
              <a:rPr lang="en">
                <a:solidFill>
                  <a:schemeClr val="lt1"/>
                </a:solidFill>
                <a:latin typeface="Raleway"/>
                <a:ea typeface="Raleway"/>
                <a:cs typeface="Raleway"/>
                <a:sym typeface="Raleway"/>
              </a:rPr>
              <a:t>October 16</a:t>
            </a:r>
            <a:r>
              <a:rPr b="0" i="0" lang="en" sz="1400" u="none" cap="none" strike="noStrike">
                <a:solidFill>
                  <a:schemeClr val="lt1"/>
                </a:solidFill>
                <a:latin typeface="Raleway"/>
                <a:ea typeface="Raleway"/>
                <a:cs typeface="Raleway"/>
                <a:sym typeface="Raleway"/>
              </a:rPr>
              <a:t>, 2023</a:t>
            </a:r>
            <a:endParaRPr b="0" i="0" sz="1400" u="none" cap="none" strike="noStrike">
              <a:solidFill>
                <a:schemeClr val="lt1"/>
              </a:solidFill>
              <a:latin typeface="Raleway"/>
              <a:ea typeface="Raleway"/>
              <a:cs typeface="Raleway"/>
              <a:sym typeface="Raleway"/>
            </a:endParaRPr>
          </a:p>
        </p:txBody>
      </p:sp>
      <p:sp>
        <p:nvSpPr>
          <p:cNvPr id="136" name="Google Shape;136;p27"/>
          <p:cNvSpPr txBox="1"/>
          <p:nvPr/>
        </p:nvSpPr>
        <p:spPr>
          <a:xfrm>
            <a:off x="219325" y="2527375"/>
            <a:ext cx="7330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chemeClr val="lt1"/>
                </a:solidFill>
                <a:latin typeface="Raleway"/>
                <a:ea typeface="Raleway"/>
                <a:cs typeface="Raleway"/>
                <a:sym typeface="Raleway"/>
              </a:rPr>
              <a:t>Wahoo Fitness: Segmentation and Data Insights</a:t>
            </a:r>
            <a:endParaRPr b="1" i="0" sz="2400" u="none" cap="none" strike="noStrike">
              <a:solidFill>
                <a:schemeClr val="lt1"/>
              </a:solidFill>
              <a:latin typeface="Raleway"/>
              <a:ea typeface="Raleway"/>
              <a:cs typeface="Raleway"/>
              <a:sym typeface="Raleway"/>
            </a:endParaRPr>
          </a:p>
        </p:txBody>
      </p:sp>
      <p:pic>
        <p:nvPicPr>
          <p:cNvPr id="137" name="Google Shape;137;p27"/>
          <p:cNvPicPr preferRelativeResize="0"/>
          <p:nvPr/>
        </p:nvPicPr>
        <p:blipFill rotWithShape="1">
          <a:blip r:embed="rId4">
            <a:alphaModFix/>
          </a:blip>
          <a:srcRect b="0" l="0" r="0" t="0"/>
          <a:stretch/>
        </p:blipFill>
        <p:spPr>
          <a:xfrm>
            <a:off x="139450" y="53000"/>
            <a:ext cx="893625" cy="307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wahoo kickr bike fahrradtrainer - OFF-68% &gt; Shipping free" id="223" name="Google Shape;223;p36"/>
          <p:cNvPicPr preferRelativeResize="0"/>
          <p:nvPr/>
        </p:nvPicPr>
        <p:blipFill rotWithShape="1">
          <a:blip r:embed="rId3">
            <a:alphaModFix amt="20000"/>
          </a:blip>
          <a:srcRect b="5990" l="0" r="0" t="9635"/>
          <a:stretch/>
        </p:blipFill>
        <p:spPr>
          <a:xfrm>
            <a:off x="0" y="0"/>
            <a:ext cx="9144001" cy="5143500"/>
          </a:xfrm>
          <a:prstGeom prst="rect">
            <a:avLst/>
          </a:prstGeom>
          <a:noFill/>
          <a:ln>
            <a:noFill/>
          </a:ln>
        </p:spPr>
      </p:pic>
      <p:sp>
        <p:nvSpPr>
          <p:cNvPr id="224" name="Google Shape;224;p36"/>
          <p:cNvSpPr txBox="1"/>
          <p:nvPr>
            <p:ph type="title"/>
          </p:nvPr>
        </p:nvSpPr>
        <p:spPr>
          <a:xfrm>
            <a:off x="425188" y="1953374"/>
            <a:ext cx="8296800" cy="631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lang="en" sz="3900"/>
              <a:t>“Building the Better Athlete </a:t>
            </a:r>
            <a:endParaRPr sz="3900"/>
          </a:p>
          <a:p>
            <a:pPr indent="0" lvl="0" marL="0" rtl="0" algn="ctr">
              <a:lnSpc>
                <a:spcPct val="100000"/>
              </a:lnSpc>
              <a:spcBef>
                <a:spcPts val="0"/>
              </a:spcBef>
              <a:spcAft>
                <a:spcPts val="0"/>
              </a:spcAft>
              <a:buSzPts val="990"/>
              <a:buNone/>
            </a:pPr>
            <a:r>
              <a:rPr lang="en" sz="3900"/>
              <a:t>in All of Us”</a:t>
            </a:r>
            <a:r>
              <a:rPr lang="en" sz="3000"/>
              <a:t> </a:t>
            </a:r>
            <a:endParaRPr/>
          </a:p>
        </p:txBody>
      </p:sp>
      <p:cxnSp>
        <p:nvCxnSpPr>
          <p:cNvPr id="225" name="Google Shape;225;p36"/>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226" name="Google Shape;226;p36"/>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pic>
        <p:nvPicPr>
          <p:cNvPr id="227" name="Google Shape;227;p36"/>
          <p:cNvPicPr preferRelativeResize="0"/>
          <p:nvPr/>
        </p:nvPicPr>
        <p:blipFill rotWithShape="1">
          <a:blip r:embed="rId4">
            <a:alphaModFix/>
          </a:blip>
          <a:srcRect b="0" l="0" r="0" t="0"/>
          <a:stretch/>
        </p:blipFill>
        <p:spPr>
          <a:xfrm>
            <a:off x="139450" y="53000"/>
            <a:ext cx="893625" cy="307800"/>
          </a:xfrm>
          <a:prstGeom prst="rect">
            <a:avLst/>
          </a:prstGeom>
          <a:noFill/>
          <a:ln>
            <a:noFill/>
          </a:ln>
        </p:spPr>
      </p:pic>
      <p:sp>
        <p:nvSpPr>
          <p:cNvPr id="228" name="Google Shape;228;p36"/>
          <p:cNvSpPr txBox="1"/>
          <p:nvPr/>
        </p:nvSpPr>
        <p:spPr>
          <a:xfrm>
            <a:off x="3909500" y="2896300"/>
            <a:ext cx="411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990"/>
              <a:buFont typeface="Arial"/>
              <a:buNone/>
            </a:pPr>
            <a:r>
              <a:rPr b="1" lang="en" sz="1800">
                <a:solidFill>
                  <a:schemeClr val="lt1"/>
                </a:solidFill>
                <a:latin typeface="Raleway"/>
                <a:ea typeface="Raleway"/>
                <a:cs typeface="Raleway"/>
                <a:sym typeface="Raleway"/>
              </a:rPr>
              <a:t>– Wahoo Fitness Mission Statement</a:t>
            </a:r>
            <a:endParaRPr sz="1800">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descr="wahoo kickr bike fahrradtrainer - OFF-68% &gt; Shipping free" id="233" name="Google Shape;233;p37"/>
          <p:cNvPicPr preferRelativeResize="0"/>
          <p:nvPr/>
        </p:nvPicPr>
        <p:blipFill rotWithShape="1">
          <a:blip r:embed="rId3">
            <a:alphaModFix amt="20000"/>
          </a:blip>
          <a:srcRect b="5990" l="0" r="0" t="9635"/>
          <a:stretch/>
        </p:blipFill>
        <p:spPr>
          <a:xfrm>
            <a:off x="0" y="0"/>
            <a:ext cx="9144001" cy="5143500"/>
          </a:xfrm>
          <a:prstGeom prst="rect">
            <a:avLst/>
          </a:prstGeom>
          <a:noFill/>
          <a:ln>
            <a:noFill/>
          </a:ln>
        </p:spPr>
      </p:pic>
      <p:sp>
        <p:nvSpPr>
          <p:cNvPr id="234" name="Google Shape;234;p37"/>
          <p:cNvSpPr txBox="1"/>
          <p:nvPr>
            <p:ph type="title"/>
          </p:nvPr>
        </p:nvSpPr>
        <p:spPr>
          <a:xfrm>
            <a:off x="423588" y="2177899"/>
            <a:ext cx="8296800" cy="631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lang="en" sz="3900"/>
              <a:t>APPENDIX</a:t>
            </a:r>
            <a:r>
              <a:rPr lang="en" sz="3000"/>
              <a:t> </a:t>
            </a:r>
            <a:endParaRPr/>
          </a:p>
        </p:txBody>
      </p:sp>
      <p:cxnSp>
        <p:nvCxnSpPr>
          <p:cNvPr id="235" name="Google Shape;235;p37"/>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236" name="Google Shape;236;p37"/>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pic>
        <p:nvPicPr>
          <p:cNvPr id="237" name="Google Shape;237;p37"/>
          <p:cNvPicPr preferRelativeResize="0"/>
          <p:nvPr/>
        </p:nvPicPr>
        <p:blipFill rotWithShape="1">
          <a:blip r:embed="rId4">
            <a:alphaModFix/>
          </a:blip>
          <a:srcRect b="0" l="0" r="0" t="0"/>
          <a:stretch/>
        </p:blipFill>
        <p:spPr>
          <a:xfrm>
            <a:off x="139450" y="53000"/>
            <a:ext cx="893625" cy="307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191025" y="59302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sp>
        <p:nvSpPr>
          <p:cNvPr id="243" name="Google Shape;243;p38"/>
          <p:cNvSpPr txBox="1"/>
          <p:nvPr>
            <p:ph idx="1" type="body"/>
          </p:nvPr>
        </p:nvSpPr>
        <p:spPr>
          <a:xfrm>
            <a:off x="324125" y="1228425"/>
            <a:ext cx="8407500" cy="3369600"/>
          </a:xfrm>
          <a:prstGeom prst="rect">
            <a:avLst/>
          </a:prstGeom>
          <a:solidFill>
            <a:schemeClr val="lt1"/>
          </a:solidFill>
        </p:spPr>
        <p:txBody>
          <a:bodyPr anchorCtr="0" anchor="t" bIns="91425" lIns="91425" spcFirstLastPara="1" rIns="91425" wrap="square" tIns="91425">
            <a:normAutofit fontScale="55000" lnSpcReduction="20000"/>
          </a:bodyPr>
          <a:lstStyle/>
          <a:p>
            <a:pPr indent="0" lvl="0" marL="0" rtl="0" algn="l">
              <a:lnSpc>
                <a:spcPct val="107916"/>
              </a:lnSpc>
              <a:spcBef>
                <a:spcPts val="1200"/>
              </a:spcBef>
              <a:spcAft>
                <a:spcPts val="0"/>
              </a:spcAft>
              <a:buClr>
                <a:schemeClr val="dk2"/>
              </a:buClr>
              <a:buSzPct val="68750"/>
              <a:buFont typeface="Arial"/>
              <a:buNone/>
            </a:pPr>
            <a:r>
              <a:rPr b="1" lang="en" sz="1600">
                <a:solidFill>
                  <a:schemeClr val="dk2"/>
                </a:solidFill>
                <a:latin typeface="Arial"/>
                <a:ea typeface="Arial"/>
                <a:cs typeface="Arial"/>
                <a:sym typeface="Arial"/>
              </a:rPr>
              <a:t>MAR 653 - Homework 1</a:t>
            </a:r>
            <a:endParaRPr sz="2000">
              <a:solidFill>
                <a:schemeClr val="dk2"/>
              </a:solidFill>
              <a:latin typeface="Arial"/>
              <a:ea typeface="Arial"/>
              <a:cs typeface="Arial"/>
              <a:sym typeface="Arial"/>
            </a:endParaRPr>
          </a:p>
          <a:p>
            <a:pPr indent="0" lvl="0" marL="0" rtl="0" algn="l">
              <a:lnSpc>
                <a:spcPct val="107916"/>
              </a:lnSpc>
              <a:spcBef>
                <a:spcPts val="300"/>
              </a:spcBef>
              <a:spcAft>
                <a:spcPts val="0"/>
              </a:spcAft>
              <a:buClr>
                <a:schemeClr val="dk2"/>
              </a:buClr>
              <a:buSzPct val="100000"/>
              <a:buFont typeface="Arial"/>
              <a:buNone/>
            </a:pPr>
            <a:r>
              <a:rPr b="1" lang="en" sz="1100">
                <a:solidFill>
                  <a:schemeClr val="dk2"/>
                </a:solidFill>
                <a:latin typeface="Arial"/>
                <a:ea typeface="Arial"/>
                <a:cs typeface="Arial"/>
                <a:sym typeface="Arial"/>
              </a:rPr>
              <a:t>October 23, 2023</a:t>
            </a:r>
            <a:endParaRPr b="1" sz="1100">
              <a:solidFill>
                <a:schemeClr val="dk2"/>
              </a:solidFill>
              <a:latin typeface="Arial"/>
              <a:ea typeface="Arial"/>
              <a:cs typeface="Arial"/>
              <a:sym typeface="Arial"/>
            </a:endParaRPr>
          </a:p>
          <a:p>
            <a:pPr indent="0" lvl="0" marL="0" rtl="0" algn="l">
              <a:lnSpc>
                <a:spcPct val="107916"/>
              </a:lnSpc>
              <a:spcBef>
                <a:spcPts val="800"/>
              </a:spcBef>
              <a:spcAft>
                <a:spcPts val="0"/>
              </a:spcAft>
              <a:buClr>
                <a:schemeClr val="dk2"/>
              </a:buClr>
              <a:buSzPct val="100000"/>
              <a:buFont typeface="Arial"/>
              <a:buNone/>
            </a:pPr>
            <a:r>
              <a:rPr lang="en" sz="1100">
                <a:solidFill>
                  <a:schemeClr val="dk2"/>
                </a:solidFill>
                <a:latin typeface="Arial"/>
                <a:ea typeface="Arial"/>
                <a:cs typeface="Arial"/>
                <a:sym typeface="Arial"/>
              </a:rPr>
              <a:t>Group 1</a:t>
            </a:r>
            <a:endParaRPr sz="1100">
              <a:solidFill>
                <a:schemeClr val="dk2"/>
              </a:solidFill>
              <a:latin typeface="Arial"/>
              <a:ea typeface="Arial"/>
              <a:cs typeface="Arial"/>
              <a:sym typeface="Arial"/>
            </a:endParaRPr>
          </a:p>
          <a:p>
            <a:pPr indent="-267017" lvl="0" marL="457200" rtl="0" algn="l">
              <a:lnSpc>
                <a:spcPct val="107916"/>
              </a:lnSpc>
              <a:spcBef>
                <a:spcPts val="800"/>
              </a:spcBef>
              <a:spcAft>
                <a:spcPts val="0"/>
              </a:spcAft>
              <a:buClr>
                <a:schemeClr val="dk2"/>
              </a:buClr>
              <a:buSzPct val="100000"/>
              <a:buFont typeface="Arial"/>
              <a:buChar char="●"/>
            </a:pPr>
            <a:r>
              <a:rPr lang="en" sz="1100">
                <a:solidFill>
                  <a:schemeClr val="dk2"/>
                </a:solidFill>
                <a:latin typeface="Arial"/>
                <a:ea typeface="Arial"/>
                <a:cs typeface="Arial"/>
                <a:sym typeface="Arial"/>
              </a:rPr>
              <a:t>Anna Khairi</a:t>
            </a:r>
            <a:endParaRPr sz="1100">
              <a:solidFill>
                <a:schemeClr val="dk2"/>
              </a:solidFill>
              <a:latin typeface="Arial"/>
              <a:ea typeface="Arial"/>
              <a:cs typeface="Arial"/>
              <a:sym typeface="Arial"/>
            </a:endParaRPr>
          </a:p>
          <a:p>
            <a:pPr indent="-267017" lvl="0" marL="457200" rtl="0" algn="l">
              <a:lnSpc>
                <a:spcPct val="107916"/>
              </a:lnSpc>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Logan Roach</a:t>
            </a:r>
            <a:endParaRPr sz="1100">
              <a:solidFill>
                <a:schemeClr val="dk2"/>
              </a:solidFill>
              <a:latin typeface="Arial"/>
              <a:ea typeface="Arial"/>
              <a:cs typeface="Arial"/>
              <a:sym typeface="Arial"/>
            </a:endParaRPr>
          </a:p>
          <a:p>
            <a:pPr indent="-267017" lvl="0" marL="457200" rtl="0" algn="l">
              <a:lnSpc>
                <a:spcPct val="107916"/>
              </a:lnSpc>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Mark Stiles</a:t>
            </a:r>
            <a:endParaRPr sz="1100">
              <a:solidFill>
                <a:schemeClr val="dk2"/>
              </a:solidFill>
              <a:latin typeface="Arial"/>
              <a:ea typeface="Arial"/>
              <a:cs typeface="Arial"/>
              <a:sym typeface="Arial"/>
            </a:endParaRPr>
          </a:p>
          <a:p>
            <a:pPr indent="-267017" lvl="0" marL="457200" rtl="0" algn="l">
              <a:lnSpc>
                <a:spcPct val="107916"/>
              </a:lnSpc>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Oliver Gunn</a:t>
            </a:r>
            <a:endParaRPr sz="1100">
              <a:solidFill>
                <a:schemeClr val="dk2"/>
              </a:solidFill>
              <a:latin typeface="Arial"/>
              <a:ea typeface="Arial"/>
              <a:cs typeface="Arial"/>
              <a:sym typeface="Arial"/>
            </a:endParaRPr>
          </a:p>
          <a:p>
            <a:pPr indent="-267017" lvl="0" marL="457200" rtl="0" algn="l">
              <a:lnSpc>
                <a:spcPct val="107916"/>
              </a:lnSpc>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Sachi Singh</a:t>
            </a:r>
            <a:endParaRPr sz="1100">
              <a:solidFill>
                <a:schemeClr val="dk2"/>
              </a:solidFill>
              <a:latin typeface="Arial"/>
              <a:ea typeface="Arial"/>
              <a:cs typeface="Arial"/>
              <a:sym typeface="Arial"/>
            </a:endParaRPr>
          </a:p>
          <a:p>
            <a:pPr indent="0" lvl="0" marL="0" rtl="0" algn="l">
              <a:lnSpc>
                <a:spcPct val="107916"/>
              </a:lnSpc>
              <a:spcBef>
                <a:spcPts val="800"/>
              </a:spcBef>
              <a:spcAft>
                <a:spcPts val="0"/>
              </a:spcAft>
              <a:buNone/>
            </a:pPr>
            <a:r>
              <a:rPr lang="en" sz="2000">
                <a:solidFill>
                  <a:schemeClr val="dk2"/>
                </a:solidFill>
                <a:latin typeface="Arial"/>
                <a:ea typeface="Arial"/>
                <a:cs typeface="Arial"/>
                <a:sym typeface="Arial"/>
              </a:rPr>
              <a:t>Executive Summary</a:t>
            </a:r>
            <a:endParaRPr sz="2000">
              <a:solidFill>
                <a:schemeClr val="dk2"/>
              </a:solidFill>
              <a:latin typeface="Arial"/>
              <a:ea typeface="Arial"/>
              <a:cs typeface="Arial"/>
              <a:sym typeface="Arial"/>
            </a:endParaRPr>
          </a:p>
          <a:p>
            <a:pPr indent="0" lvl="0" marL="0" rtl="0" algn="l">
              <a:spcBef>
                <a:spcPts val="800"/>
              </a:spcBef>
              <a:spcAft>
                <a:spcPts val="0"/>
              </a:spcAft>
              <a:buClr>
                <a:schemeClr val="dk2"/>
              </a:buClr>
              <a:buSzPct val="100000"/>
              <a:buFont typeface="Arial"/>
              <a:buNone/>
            </a:pPr>
            <a:r>
              <a:t/>
            </a:r>
            <a:endParaRPr sz="1100">
              <a:solidFill>
                <a:schemeClr val="dk2"/>
              </a:solidFill>
              <a:latin typeface="Arial"/>
              <a:ea typeface="Arial"/>
              <a:cs typeface="Arial"/>
              <a:sym typeface="Arial"/>
            </a:endParaRPr>
          </a:p>
          <a:p>
            <a:pPr indent="-267017"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The data you analyzed: Customer data</a:t>
            </a:r>
            <a:endParaRPr sz="1100">
              <a:solidFill>
                <a:schemeClr val="dk2"/>
              </a:solidFill>
              <a:latin typeface="Arial"/>
              <a:ea typeface="Arial"/>
              <a:cs typeface="Arial"/>
              <a:sym typeface="Arial"/>
            </a:endParaRPr>
          </a:p>
          <a:p>
            <a:pPr indent="-267017"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The segments identified</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3 segments (past time, health conscious, lifestyle)</a:t>
            </a:r>
            <a:endParaRPr sz="1100">
              <a:solidFill>
                <a:schemeClr val="dk2"/>
              </a:solidFill>
              <a:latin typeface="Arial"/>
              <a:ea typeface="Arial"/>
              <a:cs typeface="Arial"/>
              <a:sym typeface="Arial"/>
            </a:endParaRPr>
          </a:p>
          <a:p>
            <a:pPr indent="-267017"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A brief (bullet or two) description of the segment preferences and profiles</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Segment 1 - athletic for pure pleasure (past time)</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Segment 2 - like sports, care about their health and enjoy it (health conscious)</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Segment 3 - athletic pure competition (lifestyle)</a:t>
            </a:r>
            <a:endParaRPr sz="1100">
              <a:solidFill>
                <a:schemeClr val="dk2"/>
              </a:solidFill>
              <a:latin typeface="Arial"/>
              <a:ea typeface="Arial"/>
              <a:cs typeface="Arial"/>
              <a:sym typeface="Arial"/>
            </a:endParaRPr>
          </a:p>
          <a:p>
            <a:pPr indent="-267017"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New products or features</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Social Media Integration - sharable workouts, workout leaderboards between global users and friends</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Nutrition Tracking - integrate with pre-existing companies (B-B engagement)</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Product Warranties/ Insurance </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Product Customization - Watch bands and faces, custom colorization</a:t>
            </a:r>
            <a:endParaRPr sz="1100">
              <a:solidFill>
                <a:schemeClr val="dk2"/>
              </a:solidFill>
              <a:latin typeface="Arial"/>
              <a:ea typeface="Arial"/>
              <a:cs typeface="Arial"/>
              <a:sym typeface="Arial"/>
            </a:endParaRPr>
          </a:p>
          <a:p>
            <a:pPr indent="-267017"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Growth strategies</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More subscriptions- converting free app users to subscription app users</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App Advertising (Search Prioritization)</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More purchases per person</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New products</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Software Environment Creation - take Wahoo’s pre-existing software and integrate into one dashboard for customer ease of use but also advertise the subscription service and other promotional events</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ct val="100000"/>
              <a:buFont typeface="Arial"/>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191025" y="59302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sp>
        <p:nvSpPr>
          <p:cNvPr id="249" name="Google Shape;249;p39"/>
          <p:cNvSpPr txBox="1"/>
          <p:nvPr>
            <p:ph idx="1" type="body"/>
          </p:nvPr>
        </p:nvSpPr>
        <p:spPr>
          <a:xfrm>
            <a:off x="324125" y="1228425"/>
            <a:ext cx="8407500" cy="3369600"/>
          </a:xfrm>
          <a:prstGeom prst="rect">
            <a:avLst/>
          </a:prstGeom>
          <a:solidFill>
            <a:schemeClr val="lt1"/>
          </a:solidFill>
        </p:spPr>
        <p:txBody>
          <a:bodyPr anchorCtr="0" anchor="t" bIns="91425" lIns="91425" spcFirstLastPara="1" rIns="91425" wrap="square" tIns="91425">
            <a:normAutofit fontScale="70000" lnSpcReduction="20000"/>
          </a:bodyPr>
          <a:lstStyle/>
          <a:p>
            <a:pPr indent="0" lvl="0" marL="0" rtl="0" algn="l">
              <a:spcBef>
                <a:spcPts val="2000"/>
              </a:spcBef>
              <a:spcAft>
                <a:spcPts val="0"/>
              </a:spcAft>
              <a:buClr>
                <a:schemeClr val="dk2"/>
              </a:buClr>
              <a:buSzPct val="55000"/>
              <a:buFont typeface="Arial"/>
              <a:buNone/>
            </a:pPr>
            <a:r>
              <a:rPr lang="en" sz="2000">
                <a:solidFill>
                  <a:schemeClr val="dk2"/>
                </a:solidFill>
                <a:latin typeface="Arial"/>
                <a:ea typeface="Arial"/>
                <a:cs typeface="Arial"/>
                <a:sym typeface="Arial"/>
              </a:rPr>
              <a:t>Analysis</a:t>
            </a:r>
            <a:endParaRPr sz="2000">
              <a:solidFill>
                <a:schemeClr val="dk2"/>
              </a:solidFill>
              <a:latin typeface="Arial"/>
              <a:ea typeface="Arial"/>
              <a:cs typeface="Arial"/>
              <a:sym typeface="Arial"/>
            </a:endParaRPr>
          </a:p>
          <a:p>
            <a:pPr indent="0" lvl="0" marL="0" rtl="0" algn="l">
              <a:spcBef>
                <a:spcPts val="1800"/>
              </a:spcBef>
              <a:spcAft>
                <a:spcPts val="0"/>
              </a:spcAft>
              <a:buClr>
                <a:schemeClr val="dk2"/>
              </a:buClr>
              <a:buSzPct val="68750"/>
              <a:buFont typeface="Arial"/>
              <a:buNone/>
            </a:pPr>
            <a:r>
              <a:rPr lang="en" sz="1600">
                <a:solidFill>
                  <a:schemeClr val="dk2"/>
                </a:solidFill>
                <a:latin typeface="Arial"/>
                <a:ea typeface="Arial"/>
                <a:cs typeface="Arial"/>
                <a:sym typeface="Arial"/>
              </a:rPr>
              <a:t>K-means</a:t>
            </a:r>
            <a:endParaRPr sz="1600">
              <a:solidFill>
                <a:schemeClr val="dk2"/>
              </a:solidFill>
              <a:latin typeface="Arial"/>
              <a:ea typeface="Arial"/>
              <a:cs typeface="Arial"/>
              <a:sym typeface="Arial"/>
            </a:endParaRPr>
          </a:p>
          <a:p>
            <a:pPr indent="0" lvl="0" marL="0" rtl="0" algn="l">
              <a:spcBef>
                <a:spcPts val="600"/>
              </a:spcBef>
              <a:spcAft>
                <a:spcPts val="0"/>
              </a:spcAft>
              <a:buNone/>
            </a:pPr>
            <a:r>
              <a:rPr lang="en" sz="1100">
                <a:solidFill>
                  <a:schemeClr val="dk2"/>
                </a:solidFill>
                <a:latin typeface="Arial"/>
                <a:ea typeface="Arial"/>
                <a:cs typeface="Arial"/>
                <a:sym typeface="Arial"/>
              </a:rPr>
              <a:t>Developing an elbow plot with the data provided showed that three clusters provided value but a fourth cluster may also have provided additional value. We used the 3 clusters that were determined for us throughout the rest of the analysis but found it interesting to note.</a:t>
            </a:r>
            <a:endParaRPr sz="1100">
              <a:solidFill>
                <a:schemeClr val="dk2"/>
              </a:solidFill>
              <a:latin typeface="Arial"/>
              <a:ea typeface="Arial"/>
              <a:cs typeface="Arial"/>
              <a:sym typeface="Arial"/>
            </a:endParaRPr>
          </a:p>
          <a:p>
            <a:pPr indent="0" lvl="0" marL="0" rtl="0" algn="l">
              <a:spcBef>
                <a:spcPts val="1800"/>
              </a:spcBef>
              <a:spcAft>
                <a:spcPts val="0"/>
              </a:spcAft>
              <a:buNone/>
            </a:pPr>
            <a:r>
              <a:rPr lang="en" sz="1600">
                <a:solidFill>
                  <a:schemeClr val="dk2"/>
                </a:solidFill>
                <a:latin typeface="Arial"/>
                <a:ea typeface="Arial"/>
                <a:cs typeface="Arial"/>
                <a:sym typeface="Arial"/>
              </a:rPr>
              <a:t>Psychographics</a:t>
            </a:r>
            <a:endParaRPr sz="1600">
              <a:solidFill>
                <a:schemeClr val="dk2"/>
              </a:solidFill>
              <a:latin typeface="Arial"/>
              <a:ea typeface="Arial"/>
              <a:cs typeface="Arial"/>
              <a:sym typeface="Arial"/>
            </a:endParaRPr>
          </a:p>
          <a:p>
            <a:pPr indent="0" lvl="0" marL="0" rtl="0" algn="l">
              <a:spcBef>
                <a:spcPts val="600"/>
              </a:spcBef>
              <a:spcAft>
                <a:spcPts val="0"/>
              </a:spcAft>
              <a:buNone/>
            </a:pPr>
            <a:r>
              <a:rPr lang="en" sz="1100">
                <a:solidFill>
                  <a:schemeClr val="dk2"/>
                </a:solidFill>
                <a:latin typeface="Arial"/>
                <a:ea typeface="Arial"/>
                <a:cs typeface="Arial"/>
                <a:sym typeface="Arial"/>
              </a:rPr>
              <a:t>Based on the answers to questions 1 and 2 provided there was a fairly clear delineation between the three segments. There were some minor overlaps between segments but it didn’t affect the overall analysis.</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The first segment identified was as interested in being active as the other segments but with a higher focus on enjoyment and social engagement. They were also willing to spend more for a product they liked.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Segment 3 focused more on nutrition, performance and competitions. They would be more likely to purchase used or discounted products. They were more interested in maximizing the use of a product.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The second segment was in between the other two segments with a stronger lean towards performance but interest in enjoyment. There were less specific with their goals but were engaged in tracking and following sporting events.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The graphs show a visual representation of the answers above with visible differences between the clusters for most of the answers. They had a similar trajectory which confirms the result of the table.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191025" y="59302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sp>
        <p:nvSpPr>
          <p:cNvPr id="255" name="Google Shape;255;p40"/>
          <p:cNvSpPr txBox="1"/>
          <p:nvPr>
            <p:ph idx="1" type="body"/>
          </p:nvPr>
        </p:nvSpPr>
        <p:spPr>
          <a:xfrm>
            <a:off x="324125" y="1228425"/>
            <a:ext cx="8407500" cy="3369600"/>
          </a:xfrm>
          <a:prstGeom prst="rect">
            <a:avLst/>
          </a:prstGeom>
          <a:solidFill>
            <a:schemeClr val="lt1"/>
          </a:solidFill>
        </p:spPr>
        <p:txBody>
          <a:bodyPr anchorCtr="0" anchor="t" bIns="91425" lIns="91425" spcFirstLastPara="1" rIns="91425" wrap="square" tIns="91425">
            <a:normAutofit fontScale="47500" lnSpcReduction="20000"/>
          </a:bodyPr>
          <a:lstStyle/>
          <a:p>
            <a:pPr indent="0" lvl="0" marL="0" rtl="0" algn="l">
              <a:spcBef>
                <a:spcPts val="1800"/>
              </a:spcBef>
              <a:spcAft>
                <a:spcPts val="0"/>
              </a:spcAft>
              <a:buNone/>
            </a:pPr>
            <a:r>
              <a:rPr lang="en" sz="1600">
                <a:solidFill>
                  <a:schemeClr val="dk2"/>
                </a:solidFill>
                <a:latin typeface="Arial"/>
                <a:ea typeface="Arial"/>
                <a:cs typeface="Arial"/>
                <a:sym typeface="Arial"/>
              </a:rPr>
              <a:t>Demographics</a:t>
            </a:r>
            <a:endParaRPr sz="1600">
              <a:solidFill>
                <a:schemeClr val="dk2"/>
              </a:solidFill>
              <a:latin typeface="Arial"/>
              <a:ea typeface="Arial"/>
              <a:cs typeface="Arial"/>
              <a:sym typeface="Arial"/>
            </a:endParaRPr>
          </a:p>
          <a:p>
            <a:pPr indent="0" lvl="0" marL="0" rtl="0" algn="l">
              <a:spcBef>
                <a:spcPts val="600"/>
              </a:spcBef>
              <a:spcAft>
                <a:spcPts val="0"/>
              </a:spcAft>
              <a:buNone/>
            </a:pPr>
            <a:r>
              <a:rPr lang="en" sz="1100">
                <a:solidFill>
                  <a:schemeClr val="dk2"/>
                </a:solidFill>
                <a:latin typeface="Arial"/>
                <a:ea typeface="Arial"/>
                <a:cs typeface="Arial"/>
                <a:sym typeface="Arial"/>
              </a:rPr>
              <a:t>The segments did vary by age and gender but not enough that it would be a determining factor in segmentation outreach. The ages for segment 1 and 2 were within a half a year of each other where segment 3 was around 2 years younger. Enough to say that a slightly younger age band was more active and focused on performance but not such a difference in age that it would logically make sense to target that age. Their age could indicate they have more disposable income. It could also mean there’s room to grow in the 20’s age range.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Gender was similar in that the difference between each group wasn’t leaning heavily toward one gender or another but all groups did lean slightly more toward 1 (men) than 2 (women).</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Taking a look at the age distributions, there’s likely a big opportunity for outreach to the 20-35 age range that could be future customers. They’re not engaged in large numbers and should be considered for early outreach if the prime customer age is roughly 45. Preparing them to join early could improve overall customer lifetime value.</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1800"/>
              </a:spcBef>
              <a:spcAft>
                <a:spcPts val="0"/>
              </a:spcAft>
              <a:buNone/>
            </a:pPr>
            <a:r>
              <a:rPr lang="en" sz="1600">
                <a:solidFill>
                  <a:schemeClr val="dk2"/>
                </a:solidFill>
                <a:latin typeface="Arial"/>
                <a:ea typeface="Arial"/>
                <a:cs typeface="Arial"/>
                <a:sym typeface="Arial"/>
              </a:rPr>
              <a:t>Fitness Preferences </a:t>
            </a:r>
            <a:endParaRPr sz="1600">
              <a:solidFill>
                <a:schemeClr val="dk2"/>
              </a:solidFill>
              <a:latin typeface="Arial"/>
              <a:ea typeface="Arial"/>
              <a:cs typeface="Arial"/>
              <a:sym typeface="Arial"/>
            </a:endParaRPr>
          </a:p>
          <a:p>
            <a:pPr indent="0" lvl="0" marL="0" rtl="0" algn="l">
              <a:spcBef>
                <a:spcPts val="600"/>
              </a:spcBef>
              <a:spcAft>
                <a:spcPts val="0"/>
              </a:spcAft>
              <a:buNone/>
            </a:pPr>
            <a:r>
              <a:rPr lang="en" sz="1100">
                <a:solidFill>
                  <a:schemeClr val="dk2"/>
                </a:solidFill>
                <a:latin typeface="Arial"/>
                <a:ea typeface="Arial"/>
                <a:cs typeface="Arial"/>
                <a:sym typeface="Arial"/>
              </a:rPr>
              <a:t>All segments owned similar monitoring accessories. All segments were using tracking products like GPS and heart monitors. They connected devices with their phones which were mostly iPhones but also not insignificant numbers of Android users. No segment used recovery trackers in significant numbers or devices without tracking. Tracking was essential to them all.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All segments had similar exercise products. High percentages of all segments used the bike trainer and treadmill. There were noticeable levels of use for the rower, spin bike with or without screens, rowers, ellipticals, or smart bikes. No segment used the stair steppers in significant numbers. Overall all groups were heavy users of running or biking equipment. There wasn’t much difference between the segments except for treadmill usage. Segment 2 used the treadmill and rower at the highest rate but still within a narrow range of difference.</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The athletic activities had some mixed results for the segments. Some activities had nearly the same activity level between segments and some had wide ranges between segments. Similar to the previous question, cycling, track running, all activities together and using an indoor trainer had consistently high levels in all segments. Running, triathlons and GPS use was significant but had gradations between the segments. Segment 1 had the least use of those and segment 3 had the highest which is consistent with the other findings that segments 3 had a higher commitment to competition and performance.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a:solidFill>
                  <a:schemeClr val="dk2"/>
                </a:solidFill>
                <a:latin typeface="Arial"/>
                <a:ea typeface="Arial"/>
                <a:cs typeface="Arial"/>
                <a:sym typeface="Arial"/>
              </a:rPr>
              <a:t>By utilizing get_top_correlations, create_coor_heatmap, cor functions, coorplot, and sorting in R. The top 20 positive correlations within each cluster were produced along with a heat map. This is an important step to figure out what is really going on within each cluster and to understand the difference amongst each cluster. By utilizing cluster specific insights marketing campaigns can be super specific towards each cluster to maintain a healthy retention rate.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Cluster 1 Q2_9 (Enjoy watching sports on TV) &amp; Q2_10 (Enjoy going to live sporting events): Correlation 0.559 People who enjoy watching sports on TV are also likely to enjoy attending live sporting events. Q2_4 (Follow a structured training plan) &amp; Q2_7 (Set specific performance goals): Correlation 0.480 Those who follow a structured training plan tend to also set specific performance goals suggesting a more disciplined approach to their sport or activity. Q2_2 (Knowledge about sporting equipment) &amp; Q2_5 (Track and use data to measure performance): Correlation 0.383 Individuals knowledgeable about their sporting equipment also tend to track and use data to measure their performance indicating a technical and informed approach to their sport or activity.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Cluster 2 Q2_9 (Enjoy watching sports on TV) &amp; Q2_10 (Enjoy going to live sporting events): Correlation 0.443 Similar to Cluster 1, individuals enjoying watching sports on TV also tend to enjoy attending live sporting events, but the correlation is slightly less strong in this cluster. Q2_2 (Knowledge about sporting equipment) &amp; Q2_3 (Maintain own sporting equipment): Correlation 0.388 People who know a lot about their sporting equipment also tend to maintain their own equipment indicating a hands-on approach and deep engagement with their sport or activity.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Cluster 3 Q2_9 (Enjoy watching sports on TV) &amp; Q2_10 (Enjoy going to live sporting events): Correlation 0.637 This correlation is the strongest across all clusters, enjoyment of watching sports on TV and attending live events goes hand in hand. Q2_5 (Track and use data to measure performance) &amp; Q2_7 (Set specific performance goals): Correlation 0.442.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type="title"/>
          </p:nvPr>
        </p:nvSpPr>
        <p:spPr>
          <a:xfrm>
            <a:off x="191025" y="59302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sp>
        <p:nvSpPr>
          <p:cNvPr id="261" name="Google Shape;261;p41"/>
          <p:cNvSpPr txBox="1"/>
          <p:nvPr>
            <p:ph idx="1" type="body"/>
          </p:nvPr>
        </p:nvSpPr>
        <p:spPr>
          <a:xfrm>
            <a:off x="324125" y="1228425"/>
            <a:ext cx="8407500" cy="3369600"/>
          </a:xfrm>
          <a:prstGeom prst="rect">
            <a:avLst/>
          </a:prstGeom>
          <a:solidFill>
            <a:schemeClr val="lt1"/>
          </a:solidFill>
        </p:spPr>
        <p:txBody>
          <a:bodyPr anchorCtr="0" anchor="t" bIns="91425" lIns="91425" spcFirstLastPara="1" rIns="91425" wrap="square" tIns="91425">
            <a:normAutofit fontScale="70000" lnSpcReduction="20000"/>
          </a:bodyPr>
          <a:lstStyle/>
          <a:p>
            <a:pPr indent="0" lvl="0" marL="0" rtl="0" algn="l">
              <a:spcBef>
                <a:spcPts val="1800"/>
              </a:spcBef>
              <a:spcAft>
                <a:spcPts val="0"/>
              </a:spcAft>
              <a:buNone/>
            </a:pPr>
            <a:r>
              <a:rPr lang="en" sz="1600">
                <a:solidFill>
                  <a:schemeClr val="dk2"/>
                </a:solidFill>
                <a:latin typeface="Arial"/>
                <a:ea typeface="Arial"/>
                <a:cs typeface="Arial"/>
                <a:sym typeface="Arial"/>
              </a:rPr>
              <a:t>Intuition of Wahoo and Growth Strategy</a:t>
            </a:r>
            <a:endParaRPr sz="1600">
              <a:solidFill>
                <a:schemeClr val="dk2"/>
              </a:solidFill>
              <a:latin typeface="Arial"/>
              <a:ea typeface="Arial"/>
              <a:cs typeface="Arial"/>
              <a:sym typeface="Arial"/>
            </a:endParaRPr>
          </a:p>
          <a:p>
            <a:pPr indent="0" lvl="0" marL="0" rtl="0" algn="l">
              <a:spcBef>
                <a:spcPts val="600"/>
              </a:spcBef>
              <a:spcAft>
                <a:spcPts val="0"/>
              </a:spcAft>
              <a:buNone/>
            </a:pPr>
            <a:r>
              <a:rPr lang="en" sz="1100">
                <a:solidFill>
                  <a:schemeClr val="dk2"/>
                </a:solidFill>
                <a:latin typeface="Arial"/>
                <a:ea typeface="Arial"/>
                <a:cs typeface="Arial"/>
                <a:sym typeface="Arial"/>
              </a:rPr>
              <a:t>Wahoo stated that they found their growth areas were spinning, running and new products or features for existing customers and the data is consistent with these assumptions. They also consider their customers to be the ‘tip of the spear’. One aspect of the results counter that assumption and indicate there are other growth segments they could focus on.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Cycling and cyclists make up a large majority of all segments and most use spin bikes without a screen. It might be that they don’t find them necessary or it might be a growth market. A gap in content could explain why those numbers are that low. Targeted content and screen accessories may increase the likelihood of use of those products and offer more paying membership service opportunities. The unexpected results of the survey indicate that segment 1 and 2 are less focused on pure performance and could overlap with Peloton’s core customer base of health and fitness users. Segment 3 does match most closely to their expectation of users who are preparing for the next race. Providing a space for less performance focused users wouldn’t damage their brand if they continued to maintain a strong offering for the core customer base training focused users. Even users who train professionally have recovery days.</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The running segment is certainly a growth opportunity. Many of the customers are also runners. They would find value in more devices like watches, rings and smart clothes. Marketing targeted towards runners would be worth pursuing to grow that segment. More specific metrics toward running would also make sense to engage with them more precisely. The differentiation between the other brands could be treadmills that integrate better with devices and blend the overall user performance into a cohesive narrative of their growth. The Wahoo brand is known for high performance users and should use that credibility to win head to head with their competitors.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Existing customers don’t have a lot of gaps in product ownership to fill. All segments seem to favor similar products but it might be useful to make more sense of the data for the user. Answering questions like ‘Is diet or sleep affecting their performance?’ or ‘Which balance of workout and recovery days provide the best overall performance?’ could be valuable to engage users longer and identify which other data points to incorporate. SYSTM/Sufferfest training provides a lot of value for those focused on competitions but content could branch out to allow for other types of workouts similar to Peloton offering cool downs or supplemental stretching videos. Updated products with combined features like watches, heart rate monitors and gps products are often used and would continue to be a source of revenue. The bike trainer is the most used product by all segments and integrated accessories for it should be a primary area of expansion.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191025" y="59302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sp>
        <p:nvSpPr>
          <p:cNvPr id="267" name="Google Shape;267;p42"/>
          <p:cNvSpPr txBox="1"/>
          <p:nvPr>
            <p:ph idx="1" type="body"/>
          </p:nvPr>
        </p:nvSpPr>
        <p:spPr>
          <a:xfrm>
            <a:off x="324125" y="1228425"/>
            <a:ext cx="8407500" cy="3369600"/>
          </a:xfrm>
          <a:prstGeom prst="rect">
            <a:avLst/>
          </a:prstGeom>
          <a:solidFill>
            <a:schemeClr val="lt1"/>
          </a:solidFill>
        </p:spPr>
        <p:txBody>
          <a:bodyPr anchorCtr="0" anchor="t" bIns="91425" lIns="91425" spcFirstLastPara="1" rIns="91425" wrap="square" tIns="91425">
            <a:normAutofit fontScale="40000" lnSpcReduction="10000"/>
          </a:bodyPr>
          <a:lstStyle/>
          <a:p>
            <a:pPr indent="0" lvl="0" marL="0" rtl="0" algn="l">
              <a:spcBef>
                <a:spcPts val="2000"/>
              </a:spcBef>
              <a:spcAft>
                <a:spcPts val="0"/>
              </a:spcAft>
              <a:buNone/>
            </a:pPr>
            <a:r>
              <a:rPr lang="en" sz="2000">
                <a:solidFill>
                  <a:schemeClr val="dk2"/>
                </a:solidFill>
                <a:latin typeface="Arial"/>
                <a:ea typeface="Arial"/>
                <a:cs typeface="Arial"/>
                <a:sym typeface="Arial"/>
              </a:rPr>
              <a:t>Product and Feature Recommendations</a:t>
            </a:r>
            <a:endParaRPr sz="2000">
              <a:solidFill>
                <a:schemeClr val="dk2"/>
              </a:solidFill>
              <a:latin typeface="Arial"/>
              <a:ea typeface="Arial"/>
              <a:cs typeface="Arial"/>
              <a:sym typeface="Arial"/>
            </a:endParaRPr>
          </a:p>
          <a:p>
            <a:pPr indent="0" lvl="0" marL="0" rtl="0" algn="l">
              <a:spcBef>
                <a:spcPts val="600"/>
              </a:spcBef>
              <a:spcAft>
                <a:spcPts val="0"/>
              </a:spcAft>
              <a:buNone/>
            </a:pPr>
            <a:r>
              <a:rPr lang="en" sz="1100">
                <a:solidFill>
                  <a:schemeClr val="dk2"/>
                </a:solidFill>
                <a:latin typeface="Arial"/>
                <a:ea typeface="Arial"/>
                <a:cs typeface="Arial"/>
                <a:sym typeface="Arial"/>
              </a:rPr>
              <a:t>We have identified and named three target segments: Past Time, Health Conscious, Lifestyle. Recommendations will be for each segment specifically.</a:t>
            </a:r>
            <a:r>
              <a:rPr lang="en" sz="1400">
                <a:solidFill>
                  <a:srgbClr val="434343"/>
                </a:solidFill>
                <a:latin typeface="Arial"/>
                <a:ea typeface="Arial"/>
                <a:cs typeface="Arial"/>
                <a:sym typeface="Arial"/>
              </a:rPr>
              <a:t>Past Time</a:t>
            </a:r>
            <a:endParaRPr sz="1400">
              <a:solidFill>
                <a:srgbClr val="434343"/>
              </a:solidFill>
              <a:latin typeface="Arial"/>
              <a:ea typeface="Arial"/>
              <a:cs typeface="Arial"/>
              <a:sym typeface="Arial"/>
            </a:endParaRPr>
          </a:p>
          <a:p>
            <a:pPr indent="-256540"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High Quality Features</a:t>
            </a:r>
            <a:endParaRPr sz="1100">
              <a:solidFill>
                <a:schemeClr val="dk2"/>
              </a:solidFill>
              <a:latin typeface="Arial"/>
              <a:ea typeface="Arial"/>
              <a:cs typeface="Arial"/>
              <a:sym typeface="Arial"/>
            </a:endParaRPr>
          </a:p>
          <a:p>
            <a:pPr indent="-256540"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Social Perks </a:t>
            </a:r>
            <a:endParaRPr sz="1100">
              <a:solidFill>
                <a:schemeClr val="dk2"/>
              </a:solidFill>
              <a:latin typeface="Arial"/>
              <a:ea typeface="Arial"/>
              <a:cs typeface="Arial"/>
              <a:sym typeface="Arial"/>
            </a:endParaRPr>
          </a:p>
          <a:p>
            <a:pPr indent="-256540"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Social Media Integration - Sharing Apps</a:t>
            </a:r>
            <a:endParaRPr sz="1100">
              <a:solidFill>
                <a:schemeClr val="dk2"/>
              </a:solidFill>
              <a:latin typeface="Arial"/>
              <a:ea typeface="Arial"/>
              <a:cs typeface="Arial"/>
              <a:sym typeface="Arial"/>
            </a:endParaRPr>
          </a:p>
          <a:p>
            <a:pPr indent="-256540"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Focused dashboard tools</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From the average responses to survey questions, individuals in Cluster 1 engage in exercise more casually than those in other clusters where high quality features and structured workouts could engage the customer to being a more committed user. Those in cluster 1 seemed to be lightly engaged in exercising while also using it as a leisure activity and a tool to destress. Incorporating a user-friendly dashboard with structured workouts, promotional campaigns, and the Wahoo software apps could introduce casual customers into using more apps and products such as the subscription based app. Social media integration into the dashboard would also allow those who use exercise as a leisure activity to connect with others with a similar mindset. </a:t>
            </a:r>
            <a:endParaRPr sz="1100">
              <a:solidFill>
                <a:schemeClr val="dk2"/>
              </a:solidFill>
              <a:latin typeface="Arial"/>
              <a:ea typeface="Arial"/>
              <a:cs typeface="Arial"/>
              <a:sym typeface="Arial"/>
            </a:endParaRPr>
          </a:p>
          <a:p>
            <a:pPr indent="0" lvl="0" marL="0" rtl="0" algn="l">
              <a:spcBef>
                <a:spcPts val="1600"/>
              </a:spcBef>
              <a:spcAft>
                <a:spcPts val="0"/>
              </a:spcAft>
              <a:buNone/>
            </a:pPr>
            <a:r>
              <a:rPr lang="en" sz="1400">
                <a:solidFill>
                  <a:srgbClr val="434343"/>
                </a:solidFill>
                <a:latin typeface="Arial"/>
                <a:ea typeface="Arial"/>
                <a:cs typeface="Arial"/>
                <a:sym typeface="Arial"/>
              </a:rPr>
              <a:t>Health Conscious</a:t>
            </a:r>
            <a:endParaRPr sz="1400">
              <a:solidFill>
                <a:srgbClr val="434343"/>
              </a:solidFill>
              <a:latin typeface="Arial"/>
              <a:ea typeface="Arial"/>
              <a:cs typeface="Arial"/>
              <a:sym typeface="Arial"/>
            </a:endParaRPr>
          </a:p>
          <a:p>
            <a:pPr indent="-256540" lvl="0" marL="457200" rtl="0" algn="l">
              <a:spcBef>
                <a:spcPts val="400"/>
              </a:spcBef>
              <a:spcAft>
                <a:spcPts val="0"/>
              </a:spcAft>
              <a:buClr>
                <a:schemeClr val="dk2"/>
              </a:buClr>
              <a:buSzPct val="100000"/>
              <a:buFont typeface="Arial"/>
              <a:buChar char="●"/>
            </a:pPr>
            <a:r>
              <a:rPr lang="en" sz="1100">
                <a:solidFill>
                  <a:schemeClr val="dk2"/>
                </a:solidFill>
                <a:latin typeface="Arial"/>
                <a:ea typeface="Arial"/>
                <a:cs typeface="Arial"/>
                <a:sym typeface="Arial"/>
              </a:rPr>
              <a:t>More entertainment</a:t>
            </a:r>
            <a:endParaRPr sz="1100">
              <a:solidFill>
                <a:schemeClr val="dk2"/>
              </a:solidFill>
              <a:latin typeface="Arial"/>
              <a:ea typeface="Arial"/>
              <a:cs typeface="Arial"/>
              <a:sym typeface="Arial"/>
            </a:endParaRPr>
          </a:p>
          <a:p>
            <a:pPr indent="-256540"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Social perks</a:t>
            </a:r>
            <a:endParaRPr sz="1100">
              <a:solidFill>
                <a:schemeClr val="dk2"/>
              </a:solidFill>
              <a:latin typeface="Arial"/>
              <a:ea typeface="Arial"/>
              <a:cs typeface="Arial"/>
              <a:sym typeface="Arial"/>
            </a:endParaRPr>
          </a:p>
          <a:p>
            <a:pPr indent="-256540"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Food Recommendations</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Individuals in Cluster 2 occupy customers who enjoy exercising more and appear to favor a health conscious lifestyle where features such as nutrition tracking would offer those who are already dedicated to exercising further incentives for using Wahoo apps and products. While customers in Cluster 2 would rather use exercise as an opportunity to destress, accolades and leaderboards for friends and global users could convert customers who already have a focus on healthy living into more dedicated customers as they use the social media capabilities to connect with friends and other similarly minded people. Additionally, partnering with a company with access to software that has nutrition recommendations and tracking capabilities would not only retain customers in Cluster 2 but also customers inclined with a more competitive mindset.</a:t>
            </a:r>
            <a:endParaRPr sz="1100">
              <a:solidFill>
                <a:schemeClr val="dk2"/>
              </a:solidFill>
              <a:latin typeface="Arial"/>
              <a:ea typeface="Arial"/>
              <a:cs typeface="Arial"/>
              <a:sym typeface="Arial"/>
            </a:endParaRPr>
          </a:p>
          <a:p>
            <a:pPr indent="0" lvl="0" marL="0" rtl="0" algn="l">
              <a:spcBef>
                <a:spcPts val="1600"/>
              </a:spcBef>
              <a:spcAft>
                <a:spcPts val="0"/>
              </a:spcAft>
              <a:buNone/>
            </a:pPr>
            <a:r>
              <a:rPr lang="en" sz="1400">
                <a:solidFill>
                  <a:srgbClr val="434343"/>
                </a:solidFill>
                <a:latin typeface="Arial"/>
                <a:ea typeface="Arial"/>
                <a:cs typeface="Arial"/>
                <a:sym typeface="Arial"/>
              </a:rPr>
              <a:t>Lifestyle</a:t>
            </a:r>
            <a:endParaRPr sz="1400">
              <a:solidFill>
                <a:srgbClr val="434343"/>
              </a:solidFill>
              <a:latin typeface="Arial"/>
              <a:ea typeface="Arial"/>
              <a:cs typeface="Arial"/>
              <a:sym typeface="Arial"/>
            </a:endParaRPr>
          </a:p>
          <a:p>
            <a:pPr indent="-256540" lvl="0" marL="457200" rtl="0" algn="l">
              <a:spcBef>
                <a:spcPts val="400"/>
              </a:spcBef>
              <a:spcAft>
                <a:spcPts val="0"/>
              </a:spcAft>
              <a:buClr>
                <a:schemeClr val="dk2"/>
              </a:buClr>
              <a:buSzPct val="100000"/>
              <a:buFont typeface="Arial"/>
              <a:buChar char="●"/>
            </a:pPr>
            <a:r>
              <a:rPr lang="en" sz="1100">
                <a:solidFill>
                  <a:schemeClr val="dk2"/>
                </a:solidFill>
                <a:latin typeface="Arial"/>
                <a:ea typeface="Arial"/>
                <a:cs typeface="Arial"/>
                <a:sym typeface="Arial"/>
              </a:rPr>
              <a:t>Discounts - every one should be on your equipment</a:t>
            </a:r>
            <a:endParaRPr sz="1100">
              <a:solidFill>
                <a:schemeClr val="dk2"/>
              </a:solidFill>
              <a:latin typeface="Arial"/>
              <a:ea typeface="Arial"/>
              <a:cs typeface="Arial"/>
              <a:sym typeface="Arial"/>
            </a:endParaRPr>
          </a:p>
          <a:p>
            <a:pPr indent="-256540"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Product Feedback Portal</a:t>
            </a:r>
            <a:endParaRPr sz="1100">
              <a:solidFill>
                <a:schemeClr val="dk2"/>
              </a:solidFill>
              <a:latin typeface="Arial"/>
              <a:ea typeface="Arial"/>
              <a:cs typeface="Arial"/>
              <a:sym typeface="Arial"/>
            </a:endParaRPr>
          </a:p>
          <a:p>
            <a:pPr indent="-256540"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Community program - yearly mvp awards</a:t>
            </a:r>
            <a:endParaRPr sz="1100">
              <a:solidFill>
                <a:schemeClr val="dk2"/>
              </a:solidFill>
              <a:latin typeface="Arial"/>
              <a:ea typeface="Arial"/>
              <a:cs typeface="Arial"/>
              <a:sym typeface="Arial"/>
            </a:endParaRPr>
          </a:p>
          <a:p>
            <a:pPr indent="-256540"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Newsletter / Event Reminders - they want to be informed</a:t>
            </a:r>
            <a:endParaRPr sz="1100">
              <a:solidFill>
                <a:schemeClr val="dk2"/>
              </a:solidFill>
              <a:latin typeface="Arial"/>
              <a:ea typeface="Arial"/>
              <a:cs typeface="Arial"/>
              <a:sym typeface="Arial"/>
            </a:endParaRPr>
          </a:p>
          <a:p>
            <a:pPr indent="-256540"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Social Perks</a:t>
            </a:r>
            <a:endParaRPr sz="1100">
              <a:solidFill>
                <a:schemeClr val="dk2"/>
              </a:solidFill>
              <a:latin typeface="Arial"/>
              <a:ea typeface="Arial"/>
              <a:cs typeface="Arial"/>
              <a:sym typeface="Arial"/>
            </a:endParaRPr>
          </a:p>
          <a:p>
            <a:pPr indent="-256540"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Stylized / Personalized Apparel</a:t>
            </a:r>
            <a:endParaRPr sz="1100">
              <a:solidFill>
                <a:schemeClr val="dk2"/>
              </a:solidFill>
              <a:latin typeface="Arial"/>
              <a:ea typeface="Arial"/>
              <a:cs typeface="Arial"/>
              <a:sym typeface="Arial"/>
            </a:endParaRPr>
          </a:p>
          <a:p>
            <a:pPr indent="-256540"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Streaming Content </a:t>
            </a:r>
            <a:endParaRPr sz="1100">
              <a:solidFill>
                <a:schemeClr val="dk2"/>
              </a:solidFill>
              <a:latin typeface="Arial"/>
              <a:ea typeface="Arial"/>
              <a:cs typeface="Arial"/>
              <a:sym typeface="Arial"/>
            </a:endParaRPr>
          </a:p>
          <a:p>
            <a:pPr indent="-256540"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Recap Races</a:t>
            </a:r>
            <a:endParaRPr sz="1100">
              <a:solidFill>
                <a:schemeClr val="dk2"/>
              </a:solidFill>
              <a:latin typeface="Arial"/>
              <a:ea typeface="Arial"/>
              <a:cs typeface="Arial"/>
              <a:sym typeface="Arial"/>
            </a:endParaRPr>
          </a:p>
          <a:p>
            <a:pPr indent="-256540"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Special Destination Trails (Hillside, Cityscape, Woods)</a:t>
            </a:r>
            <a:endParaRPr sz="1100">
              <a:solidFill>
                <a:schemeClr val="dk2"/>
              </a:solidFill>
              <a:latin typeface="Arial"/>
              <a:ea typeface="Arial"/>
              <a:cs typeface="Arial"/>
              <a:sym typeface="Arial"/>
            </a:endParaRPr>
          </a:p>
          <a:p>
            <a:pPr indent="-256540"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Personal Goal Recap (like facebook memories)</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From the survey data Cluster 3 customers seem to be more dedicated in tracking their exercise progress while being the most competitive segment of the surveyed customers. Customers in Cluster 3 would benefit the most with a dashboard with Wahoo apps and social media integration as these customers are the most incentivized to use the subscription based services and share exercise progress with friends and compete on leaderboards. Other features catered to Cluster 3 customers could include promotions, features, and events. Customers in cluster 3 are also prime targets for integrating into higher tiered subscriptions at a higher cost but with access to virtual and in person promotions, features, and events.</a:t>
            </a:r>
            <a:endParaRPr sz="1600">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8"/>
          <p:cNvPicPr preferRelativeResize="0"/>
          <p:nvPr/>
        </p:nvPicPr>
        <p:blipFill rotWithShape="1">
          <a:blip r:embed="rId3">
            <a:alphaModFix amt="20000"/>
          </a:blip>
          <a:srcRect b="0" l="19392" r="25374" t="0"/>
          <a:stretch/>
        </p:blipFill>
        <p:spPr>
          <a:xfrm>
            <a:off x="1600" y="0"/>
            <a:ext cx="9144001" cy="5143500"/>
          </a:xfrm>
          <a:prstGeom prst="rect">
            <a:avLst/>
          </a:prstGeom>
          <a:noFill/>
          <a:ln>
            <a:noFill/>
          </a:ln>
        </p:spPr>
      </p:pic>
      <p:sp>
        <p:nvSpPr>
          <p:cNvPr id="143" name="Google Shape;143;p28"/>
          <p:cNvSpPr txBox="1"/>
          <p:nvPr>
            <p:ph type="title"/>
          </p:nvPr>
        </p:nvSpPr>
        <p:spPr>
          <a:xfrm>
            <a:off x="114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Executive Summary</a:t>
            </a:r>
            <a:endParaRPr/>
          </a:p>
        </p:txBody>
      </p:sp>
      <p:sp>
        <p:nvSpPr>
          <p:cNvPr id="144" name="Google Shape;144;p28"/>
          <p:cNvSpPr txBox="1"/>
          <p:nvPr>
            <p:ph idx="1" type="body"/>
          </p:nvPr>
        </p:nvSpPr>
        <p:spPr>
          <a:xfrm>
            <a:off x="234375" y="1211350"/>
            <a:ext cx="8657100" cy="35487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a:t>We analyzed </a:t>
            </a:r>
            <a:r>
              <a:rPr b="1" lang="en"/>
              <a:t>customer data from Wahoo Fitness</a:t>
            </a:r>
            <a:r>
              <a:rPr lang="en"/>
              <a:t> to glean </a:t>
            </a:r>
            <a:r>
              <a:rPr lang="en"/>
              <a:t>marketing</a:t>
            </a:r>
            <a:r>
              <a:rPr lang="en"/>
              <a:t> analytics insights</a:t>
            </a:r>
            <a:endParaRPr/>
          </a:p>
          <a:p>
            <a:pPr indent="-317500" lvl="0" marL="457200" rtl="0" algn="l">
              <a:spcBef>
                <a:spcPts val="0"/>
              </a:spcBef>
              <a:spcAft>
                <a:spcPts val="0"/>
              </a:spcAft>
              <a:buSzPts val="1400"/>
              <a:buChar char="●"/>
            </a:pPr>
            <a:r>
              <a:rPr lang="en"/>
              <a:t>Our analysis identified </a:t>
            </a:r>
            <a:r>
              <a:rPr b="1" lang="en"/>
              <a:t>3 distinct customer segments</a:t>
            </a:r>
            <a:r>
              <a:rPr lang="en"/>
              <a:t> for consideration </a:t>
            </a:r>
            <a:endParaRPr/>
          </a:p>
          <a:p>
            <a:pPr indent="-304800" lvl="1" marL="914400" rtl="0" algn="l">
              <a:spcBef>
                <a:spcPts val="0"/>
              </a:spcBef>
              <a:spcAft>
                <a:spcPts val="0"/>
              </a:spcAft>
              <a:buSzPts val="1200"/>
              <a:buChar char="○"/>
            </a:pPr>
            <a:r>
              <a:rPr lang="en"/>
              <a:t>Segment 1: Athletic for Pure Pleasure – (“past-time-ers”)</a:t>
            </a:r>
            <a:endParaRPr/>
          </a:p>
          <a:p>
            <a:pPr indent="-304800" lvl="1" marL="914400" rtl="0" algn="l">
              <a:spcBef>
                <a:spcPts val="0"/>
              </a:spcBef>
              <a:spcAft>
                <a:spcPts val="0"/>
              </a:spcAft>
              <a:buSzPts val="1200"/>
              <a:buChar char="○"/>
            </a:pPr>
            <a:r>
              <a:rPr lang="en"/>
              <a:t>Segment 2: Health- &amp; Sports-focused – (“health conscious”)</a:t>
            </a:r>
            <a:endParaRPr/>
          </a:p>
          <a:p>
            <a:pPr indent="-304800" lvl="1" marL="914400" rtl="0" algn="l">
              <a:spcBef>
                <a:spcPts val="0"/>
              </a:spcBef>
              <a:spcAft>
                <a:spcPts val="0"/>
              </a:spcAft>
              <a:buSzPts val="1200"/>
              <a:buChar char="○"/>
            </a:pPr>
            <a:r>
              <a:rPr lang="en"/>
              <a:t>Segment 3: Pure Competition – (“athletic lifestyle”)</a:t>
            </a:r>
            <a:endParaRPr/>
          </a:p>
          <a:p>
            <a:pPr indent="-317500" lvl="0" marL="457200" rtl="0" algn="l">
              <a:spcBef>
                <a:spcPts val="0"/>
              </a:spcBef>
              <a:spcAft>
                <a:spcPts val="0"/>
              </a:spcAft>
              <a:buSzPts val="1400"/>
              <a:buChar char="●"/>
            </a:pPr>
            <a:r>
              <a:rPr lang="en"/>
              <a:t>New Products &amp; Features</a:t>
            </a:r>
            <a:endParaRPr/>
          </a:p>
          <a:p>
            <a:pPr indent="-304800" lvl="1" marL="914400" rtl="0" algn="l">
              <a:spcBef>
                <a:spcPts val="0"/>
              </a:spcBef>
              <a:spcAft>
                <a:spcPts val="0"/>
              </a:spcAft>
              <a:buSzPts val="1200"/>
              <a:buChar char="○"/>
            </a:pPr>
            <a:r>
              <a:rPr lang="en"/>
              <a:t>Social Media – shareable workouts, workout leaderboards between global users &amp; friends</a:t>
            </a:r>
            <a:endParaRPr/>
          </a:p>
          <a:p>
            <a:pPr indent="-304800" lvl="1" marL="914400" rtl="0" algn="l">
              <a:spcBef>
                <a:spcPts val="0"/>
              </a:spcBef>
              <a:spcAft>
                <a:spcPts val="0"/>
              </a:spcAft>
              <a:buSzPts val="1200"/>
              <a:buChar char="○"/>
            </a:pPr>
            <a:r>
              <a:rPr lang="en"/>
              <a:t>Nutrition Tracking – integrations with other companies (B2B engagement)</a:t>
            </a:r>
            <a:endParaRPr/>
          </a:p>
          <a:p>
            <a:pPr indent="-304800" lvl="1" marL="914400" rtl="0" algn="l">
              <a:spcBef>
                <a:spcPts val="0"/>
              </a:spcBef>
              <a:spcAft>
                <a:spcPts val="0"/>
              </a:spcAft>
              <a:buSzPts val="1200"/>
              <a:buChar char="○"/>
            </a:pPr>
            <a:r>
              <a:rPr lang="en"/>
              <a:t>Product Warranties / Insurance</a:t>
            </a:r>
            <a:endParaRPr/>
          </a:p>
          <a:p>
            <a:pPr indent="-304800" lvl="1" marL="914400" rtl="0" algn="l">
              <a:spcBef>
                <a:spcPts val="0"/>
              </a:spcBef>
              <a:spcAft>
                <a:spcPts val="0"/>
              </a:spcAft>
              <a:buSzPts val="1200"/>
              <a:buChar char="○"/>
            </a:pPr>
            <a:r>
              <a:rPr lang="en"/>
              <a:t>Product Customization – watch faces &amp; bands, custom colors, sports franchise partnerships</a:t>
            </a:r>
            <a:endParaRPr/>
          </a:p>
          <a:p>
            <a:pPr indent="-317500" lvl="0" marL="457200" rtl="0" algn="l">
              <a:spcBef>
                <a:spcPts val="0"/>
              </a:spcBef>
              <a:spcAft>
                <a:spcPts val="0"/>
              </a:spcAft>
              <a:buSzPts val="1400"/>
              <a:buChar char="●"/>
            </a:pPr>
            <a:r>
              <a:rPr lang="en"/>
              <a:t>Growth Strategies</a:t>
            </a:r>
            <a:endParaRPr/>
          </a:p>
          <a:p>
            <a:pPr indent="-304800" lvl="1" marL="914400" rtl="0" algn="l">
              <a:spcBef>
                <a:spcPts val="0"/>
              </a:spcBef>
              <a:spcAft>
                <a:spcPts val="0"/>
              </a:spcAft>
              <a:buSzPts val="1200"/>
              <a:buChar char="○"/>
            </a:pPr>
            <a:r>
              <a:rPr lang="en"/>
              <a:t>Higher subscription volume – upcycling free app users to paid subscribers</a:t>
            </a:r>
            <a:endParaRPr/>
          </a:p>
          <a:p>
            <a:pPr indent="-304800" lvl="1" marL="914400" rtl="0" algn="l">
              <a:spcBef>
                <a:spcPts val="0"/>
              </a:spcBef>
              <a:spcAft>
                <a:spcPts val="0"/>
              </a:spcAft>
              <a:buSzPts val="1200"/>
              <a:buChar char="○"/>
            </a:pPr>
            <a:r>
              <a:rPr lang="en"/>
              <a:t>App Advertising – Paid search &amp; In-app ads</a:t>
            </a:r>
            <a:endParaRPr/>
          </a:p>
          <a:p>
            <a:pPr indent="-304800" lvl="1" marL="914400" rtl="0" algn="l">
              <a:spcBef>
                <a:spcPts val="0"/>
              </a:spcBef>
              <a:spcAft>
                <a:spcPts val="0"/>
              </a:spcAft>
              <a:buSzPts val="1200"/>
              <a:buChar char="○"/>
            </a:pPr>
            <a:r>
              <a:rPr lang="en"/>
              <a:t>Repeat purchase incentives</a:t>
            </a:r>
            <a:endParaRPr/>
          </a:p>
          <a:p>
            <a:pPr indent="-304800" lvl="1" marL="914400" rtl="0" algn="l">
              <a:spcBef>
                <a:spcPts val="0"/>
              </a:spcBef>
              <a:spcAft>
                <a:spcPts val="0"/>
              </a:spcAft>
              <a:buSzPts val="1200"/>
              <a:buChar char="○"/>
            </a:pPr>
            <a:r>
              <a:rPr lang="en"/>
              <a:t>Product line expansion</a:t>
            </a:r>
            <a:endParaRPr/>
          </a:p>
          <a:p>
            <a:pPr indent="-304800" lvl="1" marL="914400" rtl="0" algn="l">
              <a:spcBef>
                <a:spcPts val="0"/>
              </a:spcBef>
              <a:spcAft>
                <a:spcPts val="0"/>
              </a:spcAft>
              <a:buSzPts val="1200"/>
              <a:buChar char="○"/>
            </a:pPr>
            <a:r>
              <a:rPr lang="en"/>
              <a:t>Software opportunity – enhancing app ecosystem to create universal Wahoo Health dashboard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9"/>
          <p:cNvPicPr preferRelativeResize="0"/>
          <p:nvPr/>
        </p:nvPicPr>
        <p:blipFill rotWithShape="1">
          <a:blip r:embed="rId3">
            <a:alphaModFix amt="20000"/>
          </a:blip>
          <a:srcRect b="0" l="19392" r="25374" t="0"/>
          <a:stretch/>
        </p:blipFill>
        <p:spPr>
          <a:xfrm>
            <a:off x="1600" y="0"/>
            <a:ext cx="9144001" cy="5143500"/>
          </a:xfrm>
          <a:prstGeom prst="rect">
            <a:avLst/>
          </a:prstGeom>
          <a:noFill/>
          <a:ln>
            <a:noFill/>
          </a:ln>
        </p:spPr>
      </p:pic>
      <p:sp>
        <p:nvSpPr>
          <p:cNvPr id="150" name="Google Shape;150;p29"/>
          <p:cNvSpPr txBox="1"/>
          <p:nvPr>
            <p:ph type="title"/>
          </p:nvPr>
        </p:nvSpPr>
        <p:spPr>
          <a:xfrm>
            <a:off x="114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CLUSTERS</a:t>
            </a:r>
            <a:endParaRPr/>
          </a:p>
        </p:txBody>
      </p:sp>
      <p:pic>
        <p:nvPicPr>
          <p:cNvPr id="151" name="Google Shape;151;p29"/>
          <p:cNvPicPr preferRelativeResize="0"/>
          <p:nvPr/>
        </p:nvPicPr>
        <p:blipFill>
          <a:blip r:embed="rId4">
            <a:alphaModFix/>
          </a:blip>
          <a:stretch>
            <a:fillRect/>
          </a:stretch>
        </p:blipFill>
        <p:spPr>
          <a:xfrm>
            <a:off x="2630950" y="996449"/>
            <a:ext cx="5989151" cy="3488999"/>
          </a:xfrm>
          <a:prstGeom prst="rect">
            <a:avLst/>
          </a:prstGeom>
          <a:noFill/>
          <a:ln>
            <a:noFill/>
          </a:ln>
        </p:spPr>
      </p:pic>
      <p:sp>
        <p:nvSpPr>
          <p:cNvPr id="152" name="Google Shape;152;p29"/>
          <p:cNvSpPr txBox="1"/>
          <p:nvPr/>
        </p:nvSpPr>
        <p:spPr>
          <a:xfrm>
            <a:off x="2630950" y="614550"/>
            <a:ext cx="5989200" cy="3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Optimal Cluster</a:t>
            </a:r>
            <a:endParaRPr b="1">
              <a:solidFill>
                <a:schemeClr val="lt1"/>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30"/>
          <p:cNvPicPr preferRelativeResize="0"/>
          <p:nvPr/>
        </p:nvPicPr>
        <p:blipFill rotWithShape="1">
          <a:blip r:embed="rId3">
            <a:alphaModFix amt="20000"/>
          </a:blip>
          <a:srcRect b="0" l="19392" r="25374" t="0"/>
          <a:stretch/>
        </p:blipFill>
        <p:spPr>
          <a:xfrm>
            <a:off x="1600" y="0"/>
            <a:ext cx="9144001" cy="5143500"/>
          </a:xfrm>
          <a:prstGeom prst="rect">
            <a:avLst/>
          </a:prstGeom>
          <a:noFill/>
          <a:ln>
            <a:noFill/>
          </a:ln>
        </p:spPr>
      </p:pic>
      <p:sp>
        <p:nvSpPr>
          <p:cNvPr id="158" name="Google Shape;158;p30"/>
          <p:cNvSpPr txBox="1"/>
          <p:nvPr>
            <p:ph type="title"/>
          </p:nvPr>
        </p:nvSpPr>
        <p:spPr>
          <a:xfrm>
            <a:off x="114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DEMOGRAPHICS</a:t>
            </a:r>
            <a:endParaRPr/>
          </a:p>
        </p:txBody>
      </p:sp>
      <p:sp>
        <p:nvSpPr>
          <p:cNvPr id="159" name="Google Shape;159;p30"/>
          <p:cNvSpPr txBox="1"/>
          <p:nvPr>
            <p:ph idx="2" type="body"/>
          </p:nvPr>
        </p:nvSpPr>
        <p:spPr>
          <a:xfrm>
            <a:off x="5459950" y="3780575"/>
            <a:ext cx="3316500" cy="824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Segment 2 has slightly higher rate of men but all have more men than women</a:t>
            </a:r>
            <a:endParaRPr/>
          </a:p>
        </p:txBody>
      </p:sp>
      <p:pic>
        <p:nvPicPr>
          <p:cNvPr id="160" name="Google Shape;160;p30"/>
          <p:cNvPicPr preferRelativeResize="0"/>
          <p:nvPr/>
        </p:nvPicPr>
        <p:blipFill>
          <a:blip r:embed="rId4">
            <a:alphaModFix/>
          </a:blip>
          <a:stretch>
            <a:fillRect/>
          </a:stretch>
        </p:blipFill>
        <p:spPr>
          <a:xfrm>
            <a:off x="807150" y="1458325"/>
            <a:ext cx="3711079" cy="2322250"/>
          </a:xfrm>
          <a:prstGeom prst="rect">
            <a:avLst/>
          </a:prstGeom>
          <a:noFill/>
          <a:ln>
            <a:noFill/>
          </a:ln>
        </p:spPr>
      </p:pic>
      <p:sp>
        <p:nvSpPr>
          <p:cNvPr id="161" name="Google Shape;161;p30"/>
          <p:cNvSpPr txBox="1"/>
          <p:nvPr/>
        </p:nvSpPr>
        <p:spPr>
          <a:xfrm>
            <a:off x="1117900" y="1108675"/>
            <a:ext cx="2694900" cy="3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Age</a:t>
            </a:r>
            <a:endParaRPr b="1">
              <a:solidFill>
                <a:schemeClr val="lt1"/>
              </a:solidFill>
              <a:latin typeface="Raleway"/>
              <a:ea typeface="Raleway"/>
              <a:cs typeface="Raleway"/>
              <a:sym typeface="Raleway"/>
            </a:endParaRPr>
          </a:p>
        </p:txBody>
      </p:sp>
      <p:pic>
        <p:nvPicPr>
          <p:cNvPr id="162" name="Google Shape;162;p30"/>
          <p:cNvPicPr preferRelativeResize="0"/>
          <p:nvPr/>
        </p:nvPicPr>
        <p:blipFill>
          <a:blip r:embed="rId5">
            <a:alphaModFix/>
          </a:blip>
          <a:stretch>
            <a:fillRect/>
          </a:stretch>
        </p:blipFill>
        <p:spPr>
          <a:xfrm>
            <a:off x="5065425" y="1458325"/>
            <a:ext cx="3711076" cy="2322247"/>
          </a:xfrm>
          <a:prstGeom prst="rect">
            <a:avLst/>
          </a:prstGeom>
          <a:noFill/>
          <a:ln>
            <a:noFill/>
          </a:ln>
        </p:spPr>
      </p:pic>
      <p:sp>
        <p:nvSpPr>
          <p:cNvPr id="163" name="Google Shape;163;p30"/>
          <p:cNvSpPr txBox="1"/>
          <p:nvPr/>
        </p:nvSpPr>
        <p:spPr>
          <a:xfrm>
            <a:off x="5573500" y="1108675"/>
            <a:ext cx="2694900" cy="3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Gender</a:t>
            </a:r>
            <a:endParaRPr b="1">
              <a:solidFill>
                <a:schemeClr val="lt1"/>
              </a:solidFill>
              <a:latin typeface="Raleway"/>
              <a:ea typeface="Raleway"/>
              <a:cs typeface="Raleway"/>
              <a:sym typeface="Raleway"/>
            </a:endParaRPr>
          </a:p>
        </p:txBody>
      </p:sp>
      <p:sp>
        <p:nvSpPr>
          <p:cNvPr id="164" name="Google Shape;164;p30"/>
          <p:cNvSpPr txBox="1"/>
          <p:nvPr>
            <p:ph idx="2" type="body"/>
          </p:nvPr>
        </p:nvSpPr>
        <p:spPr>
          <a:xfrm>
            <a:off x="807150" y="3780575"/>
            <a:ext cx="3316500" cy="975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Segment 1 and 2 have similar ages with Segment 3 slightly younger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1"/>
          <p:cNvPicPr preferRelativeResize="0"/>
          <p:nvPr/>
        </p:nvPicPr>
        <p:blipFill rotWithShape="1">
          <a:blip r:embed="rId3">
            <a:alphaModFix amt="20000"/>
          </a:blip>
          <a:srcRect b="0" l="19392" r="25374" t="0"/>
          <a:stretch/>
        </p:blipFill>
        <p:spPr>
          <a:xfrm>
            <a:off x="1600" y="0"/>
            <a:ext cx="9144001" cy="5143500"/>
          </a:xfrm>
          <a:prstGeom prst="rect">
            <a:avLst/>
          </a:prstGeom>
          <a:noFill/>
          <a:ln>
            <a:noFill/>
          </a:ln>
        </p:spPr>
      </p:pic>
      <p:sp>
        <p:nvSpPr>
          <p:cNvPr id="170" name="Google Shape;170;p31"/>
          <p:cNvSpPr txBox="1"/>
          <p:nvPr>
            <p:ph type="title"/>
          </p:nvPr>
        </p:nvSpPr>
        <p:spPr>
          <a:xfrm>
            <a:off x="114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DEMOGRAPHICS</a:t>
            </a:r>
            <a:endParaRPr/>
          </a:p>
        </p:txBody>
      </p:sp>
      <p:pic>
        <p:nvPicPr>
          <p:cNvPr id="171" name="Google Shape;171;p31"/>
          <p:cNvPicPr preferRelativeResize="0"/>
          <p:nvPr/>
        </p:nvPicPr>
        <p:blipFill>
          <a:blip r:embed="rId4">
            <a:alphaModFix/>
          </a:blip>
          <a:stretch>
            <a:fillRect/>
          </a:stretch>
        </p:blipFill>
        <p:spPr>
          <a:xfrm>
            <a:off x="3237514" y="871050"/>
            <a:ext cx="5407160" cy="3401400"/>
          </a:xfrm>
          <a:prstGeom prst="rect">
            <a:avLst/>
          </a:prstGeom>
          <a:noFill/>
          <a:ln>
            <a:noFill/>
          </a:ln>
        </p:spPr>
      </p:pic>
      <p:sp>
        <p:nvSpPr>
          <p:cNvPr id="172" name="Google Shape;172;p31"/>
          <p:cNvSpPr txBox="1"/>
          <p:nvPr>
            <p:ph idx="1" type="body"/>
          </p:nvPr>
        </p:nvSpPr>
        <p:spPr>
          <a:xfrm>
            <a:off x="234375" y="1588100"/>
            <a:ext cx="2722800" cy="1490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Similar age range</a:t>
            </a:r>
            <a:endParaRPr sz="1400"/>
          </a:p>
          <a:p>
            <a:pPr indent="-317500" lvl="0" marL="457200" rtl="0" algn="l">
              <a:spcBef>
                <a:spcPts val="0"/>
              </a:spcBef>
              <a:spcAft>
                <a:spcPts val="0"/>
              </a:spcAft>
              <a:buSzPts val="1400"/>
              <a:buChar char="●"/>
            </a:pPr>
            <a:r>
              <a:rPr lang="en"/>
              <a:t>Cluster 2 more uniform</a:t>
            </a:r>
            <a:endParaRPr sz="1400"/>
          </a:p>
          <a:p>
            <a:pPr indent="-317500" lvl="0" marL="457200" rtl="0" algn="l">
              <a:spcBef>
                <a:spcPts val="0"/>
              </a:spcBef>
              <a:spcAft>
                <a:spcPts val="0"/>
              </a:spcAft>
              <a:buSzPts val="1400"/>
              <a:buChar char="●"/>
            </a:pPr>
            <a:r>
              <a:rPr lang="en"/>
              <a:t>20-35 low engagement </a:t>
            </a:r>
            <a:endParaRPr/>
          </a:p>
          <a:p>
            <a:pPr indent="-317500" lvl="0" marL="457200" rtl="0" algn="l">
              <a:spcBef>
                <a:spcPts val="0"/>
              </a:spcBef>
              <a:spcAft>
                <a:spcPts val="0"/>
              </a:spcAft>
              <a:buSzPts val="1400"/>
              <a:buChar char="●"/>
            </a:pPr>
            <a:r>
              <a:rPr lang="en"/>
              <a:t>Reach 20-35 earlier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2"/>
          <p:cNvPicPr preferRelativeResize="0"/>
          <p:nvPr/>
        </p:nvPicPr>
        <p:blipFill rotWithShape="1">
          <a:blip r:embed="rId3">
            <a:alphaModFix amt="20000"/>
          </a:blip>
          <a:srcRect b="5740" l="13825" r="6809" t="0"/>
          <a:stretch/>
        </p:blipFill>
        <p:spPr>
          <a:xfrm>
            <a:off x="0" y="-125"/>
            <a:ext cx="9144000" cy="5143500"/>
          </a:xfrm>
          <a:prstGeom prst="rect">
            <a:avLst/>
          </a:prstGeom>
          <a:noFill/>
          <a:ln>
            <a:noFill/>
          </a:ln>
        </p:spPr>
      </p:pic>
      <p:sp>
        <p:nvSpPr>
          <p:cNvPr id="178" name="Google Shape;178;p32"/>
          <p:cNvSpPr txBox="1"/>
          <p:nvPr>
            <p:ph type="title"/>
          </p:nvPr>
        </p:nvSpPr>
        <p:spPr>
          <a:xfrm>
            <a:off x="144500" y="94755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PSYCHOGRAPHICS</a:t>
            </a:r>
            <a:endParaRPr/>
          </a:p>
        </p:txBody>
      </p:sp>
      <p:sp>
        <p:nvSpPr>
          <p:cNvPr id="179" name="Google Shape;179;p32"/>
          <p:cNvSpPr txBox="1"/>
          <p:nvPr/>
        </p:nvSpPr>
        <p:spPr>
          <a:xfrm>
            <a:off x="2952500" y="212550"/>
            <a:ext cx="2921100" cy="3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Health focused vs relaxed</a:t>
            </a:r>
            <a:endParaRPr b="1">
              <a:solidFill>
                <a:schemeClr val="lt1"/>
              </a:solidFill>
              <a:latin typeface="Raleway"/>
              <a:ea typeface="Raleway"/>
              <a:cs typeface="Raleway"/>
              <a:sym typeface="Raleway"/>
            </a:endParaRPr>
          </a:p>
        </p:txBody>
      </p:sp>
      <p:pic>
        <p:nvPicPr>
          <p:cNvPr id="180" name="Google Shape;180;p32"/>
          <p:cNvPicPr preferRelativeResize="0"/>
          <p:nvPr/>
        </p:nvPicPr>
        <p:blipFill>
          <a:blip r:embed="rId4">
            <a:alphaModFix/>
          </a:blip>
          <a:stretch>
            <a:fillRect/>
          </a:stretch>
        </p:blipFill>
        <p:spPr>
          <a:xfrm>
            <a:off x="2952500" y="518250"/>
            <a:ext cx="2921100" cy="1934150"/>
          </a:xfrm>
          <a:prstGeom prst="rect">
            <a:avLst/>
          </a:prstGeom>
          <a:noFill/>
          <a:ln>
            <a:noFill/>
          </a:ln>
        </p:spPr>
      </p:pic>
      <p:pic>
        <p:nvPicPr>
          <p:cNvPr id="181" name="Google Shape;181;p32"/>
          <p:cNvPicPr preferRelativeResize="0"/>
          <p:nvPr/>
        </p:nvPicPr>
        <p:blipFill>
          <a:blip r:embed="rId5">
            <a:alphaModFix/>
          </a:blip>
          <a:stretch>
            <a:fillRect/>
          </a:stretch>
        </p:blipFill>
        <p:spPr>
          <a:xfrm>
            <a:off x="6036950" y="518250"/>
            <a:ext cx="2921101" cy="1934150"/>
          </a:xfrm>
          <a:prstGeom prst="rect">
            <a:avLst/>
          </a:prstGeom>
          <a:noFill/>
          <a:ln>
            <a:noFill/>
          </a:ln>
        </p:spPr>
      </p:pic>
      <p:sp>
        <p:nvSpPr>
          <p:cNvPr id="182" name="Google Shape;182;p32"/>
          <p:cNvSpPr txBox="1"/>
          <p:nvPr/>
        </p:nvSpPr>
        <p:spPr>
          <a:xfrm>
            <a:off x="6036950" y="212550"/>
            <a:ext cx="2921100" cy="3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Health committed vs. aspirant</a:t>
            </a:r>
            <a:endParaRPr b="1">
              <a:solidFill>
                <a:schemeClr val="lt1"/>
              </a:solidFill>
              <a:latin typeface="Raleway"/>
              <a:ea typeface="Raleway"/>
              <a:cs typeface="Raleway"/>
              <a:sym typeface="Raleway"/>
            </a:endParaRPr>
          </a:p>
        </p:txBody>
      </p:sp>
      <p:pic>
        <p:nvPicPr>
          <p:cNvPr id="183" name="Google Shape;183;p32"/>
          <p:cNvPicPr preferRelativeResize="0"/>
          <p:nvPr/>
        </p:nvPicPr>
        <p:blipFill>
          <a:blip r:embed="rId6">
            <a:alphaModFix/>
          </a:blip>
          <a:stretch>
            <a:fillRect/>
          </a:stretch>
        </p:blipFill>
        <p:spPr>
          <a:xfrm>
            <a:off x="2952500" y="2818112"/>
            <a:ext cx="6005550" cy="2049438"/>
          </a:xfrm>
          <a:prstGeom prst="rect">
            <a:avLst/>
          </a:prstGeom>
          <a:noFill/>
          <a:ln>
            <a:noFill/>
          </a:ln>
        </p:spPr>
      </p:pic>
      <p:sp>
        <p:nvSpPr>
          <p:cNvPr id="184" name="Google Shape;184;p32"/>
          <p:cNvSpPr txBox="1"/>
          <p:nvPr/>
        </p:nvSpPr>
        <p:spPr>
          <a:xfrm>
            <a:off x="2952500" y="2512400"/>
            <a:ext cx="6005400" cy="3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Largest Value Differences</a:t>
            </a:r>
            <a:endParaRPr b="1">
              <a:solidFill>
                <a:schemeClr val="lt1"/>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3"/>
          <p:cNvPicPr preferRelativeResize="0"/>
          <p:nvPr/>
        </p:nvPicPr>
        <p:blipFill rotWithShape="1">
          <a:blip r:embed="rId3">
            <a:alphaModFix amt="20000"/>
          </a:blip>
          <a:srcRect b="6870" l="4940" r="950" t="4138"/>
          <a:stretch/>
        </p:blipFill>
        <p:spPr>
          <a:xfrm>
            <a:off x="0" y="0"/>
            <a:ext cx="9144001" cy="5143500"/>
          </a:xfrm>
          <a:prstGeom prst="rect">
            <a:avLst/>
          </a:prstGeom>
          <a:noFill/>
          <a:ln>
            <a:noFill/>
          </a:ln>
        </p:spPr>
      </p:pic>
      <p:sp>
        <p:nvSpPr>
          <p:cNvPr id="190" name="Google Shape;190;p33"/>
          <p:cNvSpPr txBox="1"/>
          <p:nvPr>
            <p:ph type="title"/>
          </p:nvPr>
        </p:nvSpPr>
        <p:spPr>
          <a:xfrm>
            <a:off x="1904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PASSIONS</a:t>
            </a:r>
            <a:endParaRPr/>
          </a:p>
        </p:txBody>
      </p:sp>
      <p:pic>
        <p:nvPicPr>
          <p:cNvPr id="191" name="Google Shape;191;p33"/>
          <p:cNvPicPr preferRelativeResize="0"/>
          <p:nvPr/>
        </p:nvPicPr>
        <p:blipFill>
          <a:blip r:embed="rId4">
            <a:alphaModFix/>
          </a:blip>
          <a:stretch>
            <a:fillRect/>
          </a:stretch>
        </p:blipFill>
        <p:spPr>
          <a:xfrm>
            <a:off x="1204625" y="1486600"/>
            <a:ext cx="7702675" cy="798125"/>
          </a:xfrm>
          <a:prstGeom prst="rect">
            <a:avLst/>
          </a:prstGeom>
          <a:noFill/>
          <a:ln>
            <a:noFill/>
          </a:ln>
        </p:spPr>
      </p:pic>
      <p:sp>
        <p:nvSpPr>
          <p:cNvPr id="192" name="Google Shape;192;p33"/>
          <p:cNvSpPr txBox="1"/>
          <p:nvPr>
            <p:ph idx="1" type="body"/>
          </p:nvPr>
        </p:nvSpPr>
        <p:spPr>
          <a:xfrm>
            <a:off x="1128425" y="1175188"/>
            <a:ext cx="1347000" cy="3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Product Used</a:t>
            </a:r>
            <a:endParaRPr b="1" sz="1200"/>
          </a:p>
        </p:txBody>
      </p:sp>
      <p:pic>
        <p:nvPicPr>
          <p:cNvPr id="193" name="Google Shape;193;p33"/>
          <p:cNvPicPr preferRelativeResize="0"/>
          <p:nvPr/>
        </p:nvPicPr>
        <p:blipFill>
          <a:blip r:embed="rId5">
            <a:alphaModFix/>
          </a:blip>
          <a:stretch>
            <a:fillRect/>
          </a:stretch>
        </p:blipFill>
        <p:spPr>
          <a:xfrm>
            <a:off x="1204625" y="2559975"/>
            <a:ext cx="7662149" cy="798125"/>
          </a:xfrm>
          <a:prstGeom prst="rect">
            <a:avLst/>
          </a:prstGeom>
          <a:noFill/>
          <a:ln>
            <a:noFill/>
          </a:ln>
        </p:spPr>
      </p:pic>
      <p:sp>
        <p:nvSpPr>
          <p:cNvPr id="194" name="Google Shape;194;p33"/>
          <p:cNvSpPr txBox="1"/>
          <p:nvPr>
            <p:ph idx="1" type="body"/>
          </p:nvPr>
        </p:nvSpPr>
        <p:spPr>
          <a:xfrm>
            <a:off x="1128425" y="2284725"/>
            <a:ext cx="1713600" cy="38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t>Product Owned</a:t>
            </a:r>
            <a:endParaRPr b="1" sz="1200"/>
          </a:p>
        </p:txBody>
      </p:sp>
      <p:pic>
        <p:nvPicPr>
          <p:cNvPr id="195" name="Google Shape;195;p33"/>
          <p:cNvPicPr preferRelativeResize="0"/>
          <p:nvPr/>
        </p:nvPicPr>
        <p:blipFill>
          <a:blip r:embed="rId6">
            <a:alphaModFix/>
          </a:blip>
          <a:stretch>
            <a:fillRect/>
          </a:stretch>
        </p:blipFill>
        <p:spPr>
          <a:xfrm>
            <a:off x="1204625" y="3633350"/>
            <a:ext cx="7662150" cy="850563"/>
          </a:xfrm>
          <a:prstGeom prst="rect">
            <a:avLst/>
          </a:prstGeom>
          <a:noFill/>
          <a:ln>
            <a:noFill/>
          </a:ln>
        </p:spPr>
      </p:pic>
      <p:sp>
        <p:nvSpPr>
          <p:cNvPr id="196" name="Google Shape;196;p33"/>
          <p:cNvSpPr txBox="1"/>
          <p:nvPr>
            <p:ph idx="1" type="body"/>
          </p:nvPr>
        </p:nvSpPr>
        <p:spPr>
          <a:xfrm>
            <a:off x="1128425" y="3358100"/>
            <a:ext cx="1713600" cy="38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t>Activities</a:t>
            </a:r>
            <a:endParaRPr b="1"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4"/>
          <p:cNvPicPr preferRelativeResize="0"/>
          <p:nvPr/>
        </p:nvPicPr>
        <p:blipFill>
          <a:blip r:embed="rId3">
            <a:alphaModFix amt="12000"/>
          </a:blip>
          <a:stretch>
            <a:fillRect/>
          </a:stretch>
        </p:blipFill>
        <p:spPr>
          <a:xfrm>
            <a:off x="0" y="0"/>
            <a:ext cx="9144000" cy="5143500"/>
          </a:xfrm>
          <a:prstGeom prst="rect">
            <a:avLst/>
          </a:prstGeom>
          <a:noFill/>
          <a:ln>
            <a:noFill/>
          </a:ln>
        </p:spPr>
      </p:pic>
      <p:sp>
        <p:nvSpPr>
          <p:cNvPr id="202" name="Google Shape;202;p34"/>
          <p:cNvSpPr txBox="1"/>
          <p:nvPr>
            <p:ph type="title"/>
          </p:nvPr>
        </p:nvSpPr>
        <p:spPr>
          <a:xfrm>
            <a:off x="788475" y="413825"/>
            <a:ext cx="7715400" cy="635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SzPts val="990"/>
              <a:buNone/>
            </a:pPr>
            <a:r>
              <a:rPr lang="en" sz="2600"/>
              <a:t>Insights from Each Segment (Q1s &amp; Q2s)</a:t>
            </a:r>
            <a:endParaRPr sz="2600"/>
          </a:p>
        </p:txBody>
      </p:sp>
      <p:pic>
        <p:nvPicPr>
          <p:cNvPr id="203" name="Google Shape;203;p34"/>
          <p:cNvPicPr preferRelativeResize="0"/>
          <p:nvPr/>
        </p:nvPicPr>
        <p:blipFill>
          <a:blip r:embed="rId4">
            <a:alphaModFix/>
          </a:blip>
          <a:stretch>
            <a:fillRect/>
          </a:stretch>
        </p:blipFill>
        <p:spPr>
          <a:xfrm>
            <a:off x="105375" y="1049225"/>
            <a:ext cx="1808718" cy="1610949"/>
          </a:xfrm>
          <a:prstGeom prst="rect">
            <a:avLst/>
          </a:prstGeom>
          <a:noFill/>
          <a:ln>
            <a:noFill/>
          </a:ln>
        </p:spPr>
      </p:pic>
      <p:pic>
        <p:nvPicPr>
          <p:cNvPr id="204" name="Google Shape;204;p34"/>
          <p:cNvPicPr preferRelativeResize="0"/>
          <p:nvPr/>
        </p:nvPicPr>
        <p:blipFill>
          <a:blip r:embed="rId5">
            <a:alphaModFix/>
          </a:blip>
          <a:stretch>
            <a:fillRect/>
          </a:stretch>
        </p:blipFill>
        <p:spPr>
          <a:xfrm>
            <a:off x="3132103" y="1093425"/>
            <a:ext cx="1759833" cy="1610949"/>
          </a:xfrm>
          <a:prstGeom prst="rect">
            <a:avLst/>
          </a:prstGeom>
          <a:noFill/>
          <a:ln>
            <a:noFill/>
          </a:ln>
        </p:spPr>
      </p:pic>
      <p:pic>
        <p:nvPicPr>
          <p:cNvPr id="205" name="Google Shape;205;p34"/>
          <p:cNvPicPr preferRelativeResize="0"/>
          <p:nvPr/>
        </p:nvPicPr>
        <p:blipFill rotWithShape="1">
          <a:blip r:embed="rId6">
            <a:alphaModFix/>
          </a:blip>
          <a:srcRect b="-2740" l="-2850" r="2849" t="2740"/>
          <a:stretch/>
        </p:blipFill>
        <p:spPr>
          <a:xfrm>
            <a:off x="6077625" y="1093425"/>
            <a:ext cx="1811651" cy="1610950"/>
          </a:xfrm>
          <a:prstGeom prst="rect">
            <a:avLst/>
          </a:prstGeom>
          <a:noFill/>
          <a:ln>
            <a:noFill/>
          </a:ln>
        </p:spPr>
      </p:pic>
      <p:pic>
        <p:nvPicPr>
          <p:cNvPr id="206" name="Google Shape;206;p34"/>
          <p:cNvPicPr preferRelativeResize="0"/>
          <p:nvPr/>
        </p:nvPicPr>
        <p:blipFill>
          <a:blip r:embed="rId7">
            <a:alphaModFix/>
          </a:blip>
          <a:stretch>
            <a:fillRect/>
          </a:stretch>
        </p:blipFill>
        <p:spPr>
          <a:xfrm>
            <a:off x="105375" y="2707425"/>
            <a:ext cx="1808725" cy="1655500"/>
          </a:xfrm>
          <a:prstGeom prst="rect">
            <a:avLst/>
          </a:prstGeom>
          <a:noFill/>
          <a:ln>
            <a:noFill/>
          </a:ln>
        </p:spPr>
      </p:pic>
      <p:pic>
        <p:nvPicPr>
          <p:cNvPr id="207" name="Google Shape;207;p34"/>
          <p:cNvPicPr preferRelativeResize="0"/>
          <p:nvPr/>
        </p:nvPicPr>
        <p:blipFill>
          <a:blip r:embed="rId8">
            <a:alphaModFix/>
          </a:blip>
          <a:stretch>
            <a:fillRect/>
          </a:stretch>
        </p:blipFill>
        <p:spPr>
          <a:xfrm>
            <a:off x="3132100" y="2748575"/>
            <a:ext cx="1759825" cy="1655500"/>
          </a:xfrm>
          <a:prstGeom prst="rect">
            <a:avLst/>
          </a:prstGeom>
          <a:noFill/>
          <a:ln>
            <a:noFill/>
          </a:ln>
        </p:spPr>
      </p:pic>
      <p:pic>
        <p:nvPicPr>
          <p:cNvPr id="208" name="Google Shape;208;p34"/>
          <p:cNvPicPr preferRelativeResize="0"/>
          <p:nvPr/>
        </p:nvPicPr>
        <p:blipFill>
          <a:blip r:embed="rId9">
            <a:alphaModFix/>
          </a:blip>
          <a:stretch>
            <a:fillRect/>
          </a:stretch>
        </p:blipFill>
        <p:spPr>
          <a:xfrm>
            <a:off x="6147800" y="2748575"/>
            <a:ext cx="1759825" cy="1655500"/>
          </a:xfrm>
          <a:prstGeom prst="rect">
            <a:avLst/>
          </a:prstGeom>
          <a:noFill/>
          <a:ln>
            <a:noFill/>
          </a:ln>
        </p:spPr>
      </p:pic>
      <p:sp>
        <p:nvSpPr>
          <p:cNvPr id="209" name="Google Shape;209;p34"/>
          <p:cNvSpPr txBox="1"/>
          <p:nvPr/>
        </p:nvSpPr>
        <p:spPr>
          <a:xfrm>
            <a:off x="1862500" y="955650"/>
            <a:ext cx="1350300" cy="3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Cluster 1 :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sz="1000">
                <a:solidFill>
                  <a:schemeClr val="lt1"/>
                </a:solidFill>
                <a:latin typeface="Roboto"/>
                <a:ea typeface="Roboto"/>
                <a:cs typeface="Roboto"/>
                <a:sym typeface="Roboto"/>
              </a:rPr>
              <a:t>Q2_9 (Enjoy watching sports on TV) &amp; Q2_10 (Enjoy going to live sporting events): Correlation 0.559</a:t>
            </a:r>
            <a:endParaRPr sz="1000">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rPr b="1" lang="en" sz="1000">
                <a:solidFill>
                  <a:schemeClr val="dk1"/>
                </a:solidFill>
                <a:latin typeface="Roboto"/>
                <a:ea typeface="Roboto"/>
                <a:cs typeface="Roboto"/>
                <a:sym typeface="Roboto"/>
              </a:rPr>
              <a:t>Q2_4 (Follow a structured training plan) &amp; Q2_7 (Set specific performance goals): Correlation 0.480</a:t>
            </a:r>
            <a:endParaRPr b="1" sz="800">
              <a:solidFill>
                <a:schemeClr val="dk1"/>
              </a:solidFill>
              <a:latin typeface="Roboto"/>
              <a:ea typeface="Roboto"/>
              <a:cs typeface="Roboto"/>
              <a:sym typeface="Roboto"/>
            </a:endParaRPr>
          </a:p>
        </p:txBody>
      </p:sp>
      <p:sp>
        <p:nvSpPr>
          <p:cNvPr id="210" name="Google Shape;210;p34"/>
          <p:cNvSpPr txBox="1"/>
          <p:nvPr/>
        </p:nvSpPr>
        <p:spPr>
          <a:xfrm>
            <a:off x="4878200" y="955650"/>
            <a:ext cx="1269600" cy="3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Cluster 2 :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sz="1000">
                <a:solidFill>
                  <a:schemeClr val="lt1"/>
                </a:solidFill>
                <a:latin typeface="Roboto"/>
                <a:ea typeface="Roboto"/>
                <a:cs typeface="Roboto"/>
                <a:sym typeface="Roboto"/>
              </a:rPr>
              <a:t>Q2_9 (Enjoy watching sports on TV) &amp; Q2_10 (Enjoy going to live sporting events): Correlation 0.443</a:t>
            </a:r>
            <a:endParaRPr sz="800">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chemeClr val="lt1"/>
              </a:solidFill>
              <a:latin typeface="Roboto"/>
              <a:ea typeface="Roboto"/>
              <a:cs typeface="Roboto"/>
              <a:sym typeface="Roboto"/>
            </a:endParaRPr>
          </a:p>
          <a:p>
            <a:pPr indent="0" lvl="0" marL="0" rtl="0" algn="l">
              <a:spcBef>
                <a:spcPts val="0"/>
              </a:spcBef>
              <a:spcAft>
                <a:spcPts val="0"/>
              </a:spcAft>
              <a:buNone/>
            </a:pPr>
            <a:r>
              <a:rPr b="1" lang="en" sz="1000">
                <a:solidFill>
                  <a:schemeClr val="dk1"/>
                </a:solidFill>
                <a:latin typeface="Roboto"/>
                <a:ea typeface="Roboto"/>
                <a:cs typeface="Roboto"/>
                <a:sym typeface="Roboto"/>
              </a:rPr>
              <a:t>Q2_2 (Knowledge about sporting equipment) &amp; Q2_3 (Maintain own sporting equipment): Correlation 0.388</a:t>
            </a:r>
            <a:endParaRPr b="1" sz="600">
              <a:solidFill>
                <a:schemeClr val="dk1"/>
              </a:solidFill>
              <a:latin typeface="Roboto"/>
              <a:ea typeface="Roboto"/>
              <a:cs typeface="Roboto"/>
              <a:sym typeface="Roboto"/>
            </a:endParaRPr>
          </a:p>
        </p:txBody>
      </p:sp>
      <p:sp>
        <p:nvSpPr>
          <p:cNvPr id="211" name="Google Shape;211;p34"/>
          <p:cNvSpPr txBox="1"/>
          <p:nvPr/>
        </p:nvSpPr>
        <p:spPr>
          <a:xfrm>
            <a:off x="7845075" y="955650"/>
            <a:ext cx="1269600" cy="3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Cluster 3 :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sz="1000">
                <a:solidFill>
                  <a:schemeClr val="lt1"/>
                </a:solidFill>
                <a:latin typeface="Roboto"/>
                <a:ea typeface="Roboto"/>
                <a:cs typeface="Roboto"/>
                <a:sym typeface="Roboto"/>
              </a:rPr>
              <a:t>Q2_9 (Enjoy watching sports on TV) &amp; Q2_10 (Enjoy going to live sporting events): Correlation 0.637</a:t>
            </a:r>
            <a:endParaRPr sz="800">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chemeClr val="lt1"/>
              </a:solidFill>
              <a:latin typeface="Roboto"/>
              <a:ea typeface="Roboto"/>
              <a:cs typeface="Roboto"/>
              <a:sym typeface="Roboto"/>
            </a:endParaRPr>
          </a:p>
          <a:p>
            <a:pPr indent="0" lvl="0" marL="0" rtl="0" algn="l">
              <a:spcBef>
                <a:spcPts val="0"/>
              </a:spcBef>
              <a:spcAft>
                <a:spcPts val="0"/>
              </a:spcAft>
              <a:buNone/>
            </a:pPr>
            <a:r>
              <a:rPr b="1" lang="en" sz="1000">
                <a:solidFill>
                  <a:schemeClr val="dk1"/>
                </a:solidFill>
                <a:latin typeface="Roboto"/>
                <a:ea typeface="Roboto"/>
                <a:cs typeface="Roboto"/>
                <a:sym typeface="Roboto"/>
              </a:rPr>
              <a:t>Q2_5 (Track and use data to measure performance) &amp; Q2_7 (Set specific performance goals): Correlation 0.442</a:t>
            </a:r>
            <a:endParaRPr b="1" sz="8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5"/>
          <p:cNvPicPr preferRelativeResize="0"/>
          <p:nvPr/>
        </p:nvPicPr>
        <p:blipFill rotWithShape="1">
          <a:blip r:embed="rId3">
            <a:alphaModFix amt="20000"/>
          </a:blip>
          <a:srcRect b="0" l="16424" r="24411" t="0"/>
          <a:stretch/>
        </p:blipFill>
        <p:spPr>
          <a:xfrm>
            <a:off x="0" y="0"/>
            <a:ext cx="4572002" cy="5143501"/>
          </a:xfrm>
          <a:prstGeom prst="rect">
            <a:avLst/>
          </a:prstGeom>
          <a:noFill/>
          <a:ln>
            <a:noFill/>
          </a:ln>
        </p:spPr>
      </p:pic>
      <p:sp>
        <p:nvSpPr>
          <p:cNvPr id="217" name="Google Shape;217;p35"/>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900"/>
              <a:t>RECOMMENDATIONS</a:t>
            </a:r>
            <a:endParaRPr sz="2900"/>
          </a:p>
        </p:txBody>
      </p:sp>
      <p:sp>
        <p:nvSpPr>
          <p:cNvPr id="218" name="Google Shape;218;p35"/>
          <p:cNvSpPr txBox="1"/>
          <p:nvPr>
            <p:ph idx="2" type="body"/>
          </p:nvPr>
        </p:nvSpPr>
        <p:spPr>
          <a:xfrm>
            <a:off x="4572000" y="110525"/>
            <a:ext cx="4476900" cy="4893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t>PAST TIME &amp; </a:t>
            </a:r>
            <a:r>
              <a:rPr b="1" lang="en"/>
              <a:t>STRUCTURED PLAN</a:t>
            </a:r>
            <a:r>
              <a:rPr b="1" lang="en"/>
              <a:t>:</a:t>
            </a:r>
            <a:endParaRPr sz="1377"/>
          </a:p>
          <a:p>
            <a:pPr indent="-290581" lvl="0" marL="457200" rtl="0" algn="l">
              <a:lnSpc>
                <a:spcPct val="107000"/>
              </a:lnSpc>
              <a:spcBef>
                <a:spcPts val="1000"/>
              </a:spcBef>
              <a:spcAft>
                <a:spcPts val="0"/>
              </a:spcAft>
              <a:buSzPct val="100000"/>
              <a:buChar char="●"/>
            </a:pPr>
            <a:r>
              <a:rPr lang="en" sz="1259"/>
              <a:t>Partner with sports teams for discounts</a:t>
            </a:r>
            <a:endParaRPr sz="1259"/>
          </a:p>
          <a:p>
            <a:pPr indent="-290115" lvl="0" marL="457200" rtl="0" algn="l">
              <a:lnSpc>
                <a:spcPct val="107000"/>
              </a:lnSpc>
              <a:spcBef>
                <a:spcPts val="800"/>
              </a:spcBef>
              <a:spcAft>
                <a:spcPts val="0"/>
              </a:spcAft>
              <a:buSzPct val="100000"/>
              <a:buChar char="●"/>
            </a:pPr>
            <a:r>
              <a:rPr lang="en" sz="1250"/>
              <a:t>Blogs or videos on creating training plans</a:t>
            </a:r>
            <a:endParaRPr sz="1250"/>
          </a:p>
          <a:p>
            <a:pPr indent="-290115" lvl="0" marL="457200" rtl="0" algn="l">
              <a:lnSpc>
                <a:spcPct val="107000"/>
              </a:lnSpc>
              <a:spcBef>
                <a:spcPts val="800"/>
              </a:spcBef>
              <a:spcAft>
                <a:spcPts val="0"/>
              </a:spcAft>
              <a:buSzPct val="100000"/>
              <a:buChar char="●"/>
            </a:pPr>
            <a:r>
              <a:rPr lang="en" sz="1250"/>
              <a:t>Foster a community where they can talk about sports</a:t>
            </a:r>
            <a:endParaRPr sz="1250"/>
          </a:p>
          <a:p>
            <a:pPr indent="0" lvl="0" marL="0" rtl="0" algn="l">
              <a:spcBef>
                <a:spcPts val="800"/>
              </a:spcBef>
              <a:spcAft>
                <a:spcPts val="0"/>
              </a:spcAft>
              <a:buNone/>
            </a:pPr>
            <a:r>
              <a:rPr b="1" lang="en"/>
              <a:t>HEALTH CONSCIOUS &amp; HANDS ON:</a:t>
            </a:r>
            <a:endParaRPr b="1"/>
          </a:p>
          <a:p>
            <a:pPr indent="-294837" lvl="0" marL="457200" rtl="0" algn="l">
              <a:lnSpc>
                <a:spcPct val="107000"/>
              </a:lnSpc>
              <a:spcBef>
                <a:spcPts val="1000"/>
              </a:spcBef>
              <a:spcAft>
                <a:spcPts val="0"/>
              </a:spcAft>
              <a:buSzPct val="112162"/>
              <a:buFont typeface="Noto Sans Symbols"/>
              <a:buChar char="●"/>
            </a:pPr>
            <a:r>
              <a:rPr lang="en" sz="1200">
                <a:solidFill>
                  <a:schemeClr val="dk2"/>
                </a:solidFill>
              </a:rPr>
              <a:t>More entertainment, Sports Channels</a:t>
            </a:r>
            <a:endParaRPr sz="1200">
              <a:solidFill>
                <a:schemeClr val="dk2"/>
              </a:solidFill>
            </a:endParaRPr>
          </a:p>
          <a:p>
            <a:pPr indent="-294837" lvl="0" marL="457200" rtl="0" algn="l">
              <a:lnSpc>
                <a:spcPct val="107000"/>
              </a:lnSpc>
              <a:spcBef>
                <a:spcPts val="800"/>
              </a:spcBef>
              <a:spcAft>
                <a:spcPts val="0"/>
              </a:spcAft>
              <a:buSzPct val="112162"/>
              <a:buFont typeface="Noto Sans Symbols"/>
              <a:buChar char="●"/>
            </a:pPr>
            <a:r>
              <a:rPr lang="en" sz="1200">
                <a:solidFill>
                  <a:schemeClr val="dk2"/>
                </a:solidFill>
              </a:rPr>
              <a:t>Social perks</a:t>
            </a:r>
            <a:endParaRPr sz="1200">
              <a:solidFill>
                <a:schemeClr val="dk2"/>
              </a:solidFill>
            </a:endParaRPr>
          </a:p>
          <a:p>
            <a:pPr indent="-294837" lvl="0" marL="457200" rtl="0" algn="l">
              <a:lnSpc>
                <a:spcPct val="107000"/>
              </a:lnSpc>
              <a:spcBef>
                <a:spcPts val="800"/>
              </a:spcBef>
              <a:spcAft>
                <a:spcPts val="0"/>
              </a:spcAft>
              <a:buSzPct val="112162"/>
              <a:buFont typeface="Noto Sans Symbols"/>
              <a:buChar char="●"/>
            </a:pPr>
            <a:r>
              <a:rPr lang="en" sz="1200">
                <a:solidFill>
                  <a:schemeClr val="dk2"/>
                </a:solidFill>
              </a:rPr>
              <a:t>Food Recommendations</a:t>
            </a:r>
            <a:endParaRPr sz="1200">
              <a:solidFill>
                <a:schemeClr val="dk2"/>
              </a:solidFill>
            </a:endParaRPr>
          </a:p>
          <a:p>
            <a:pPr indent="-287655" lvl="0" marL="457200" rtl="0" algn="l">
              <a:lnSpc>
                <a:spcPct val="107000"/>
              </a:lnSpc>
              <a:spcBef>
                <a:spcPts val="800"/>
              </a:spcBef>
              <a:spcAft>
                <a:spcPts val="0"/>
              </a:spcAft>
              <a:buClr>
                <a:schemeClr val="dk2"/>
              </a:buClr>
              <a:buSzPct val="100000"/>
              <a:buChar char="●"/>
            </a:pPr>
            <a:r>
              <a:rPr lang="en" sz="1200">
                <a:solidFill>
                  <a:schemeClr val="dk2"/>
                </a:solidFill>
              </a:rPr>
              <a:t>Provide tips on how to maintain sport equipment </a:t>
            </a:r>
            <a:endParaRPr sz="1200">
              <a:solidFill>
                <a:schemeClr val="dk2"/>
              </a:solidFill>
            </a:endParaRPr>
          </a:p>
          <a:p>
            <a:pPr indent="0" lvl="0" marL="0" rtl="0" algn="l">
              <a:spcBef>
                <a:spcPts val="1000"/>
              </a:spcBef>
              <a:spcAft>
                <a:spcPts val="0"/>
              </a:spcAft>
              <a:buNone/>
            </a:pPr>
            <a:r>
              <a:rPr b="1" lang="en"/>
              <a:t>LIFESTYLE &amp; DATA DRIVEN:</a:t>
            </a:r>
            <a:endParaRPr b="1"/>
          </a:p>
          <a:p>
            <a:pPr indent="-294837" lvl="0" marL="457200" marR="0" rtl="0" algn="l">
              <a:lnSpc>
                <a:spcPct val="107000"/>
              </a:lnSpc>
              <a:spcBef>
                <a:spcPts val="1000"/>
              </a:spcBef>
              <a:spcAft>
                <a:spcPts val="0"/>
              </a:spcAft>
              <a:buSzPct val="112162"/>
              <a:buFont typeface="Noto Sans Symbols"/>
              <a:buChar char="●"/>
            </a:pPr>
            <a:r>
              <a:rPr lang="en" sz="1200">
                <a:solidFill>
                  <a:schemeClr val="dk2"/>
                </a:solidFill>
              </a:rPr>
              <a:t>Discounts, Especially on data drive tech like fitness watches</a:t>
            </a:r>
            <a:endParaRPr sz="1200">
              <a:solidFill>
                <a:schemeClr val="dk2"/>
              </a:solidFill>
            </a:endParaRPr>
          </a:p>
          <a:p>
            <a:pPr indent="-294837" lvl="0" marL="457200" marR="0" rtl="0" algn="l">
              <a:lnSpc>
                <a:spcPct val="107000"/>
              </a:lnSpc>
              <a:spcBef>
                <a:spcPts val="800"/>
              </a:spcBef>
              <a:spcAft>
                <a:spcPts val="0"/>
              </a:spcAft>
              <a:buSzPct val="112162"/>
              <a:buFont typeface="Noto Sans Symbols"/>
              <a:buChar char="●"/>
            </a:pPr>
            <a:r>
              <a:rPr lang="en" sz="1200">
                <a:solidFill>
                  <a:schemeClr val="dk2"/>
                </a:solidFill>
              </a:rPr>
              <a:t>Product Feedback Portal</a:t>
            </a:r>
            <a:endParaRPr sz="1200">
              <a:solidFill>
                <a:schemeClr val="dk2"/>
              </a:solidFill>
            </a:endParaRPr>
          </a:p>
          <a:p>
            <a:pPr indent="-294837" lvl="0" marL="457200" marR="0" rtl="0" algn="l">
              <a:lnSpc>
                <a:spcPct val="107000"/>
              </a:lnSpc>
              <a:spcBef>
                <a:spcPts val="800"/>
              </a:spcBef>
              <a:spcAft>
                <a:spcPts val="0"/>
              </a:spcAft>
              <a:buSzPct val="112162"/>
              <a:buFont typeface="Noto Sans Symbols"/>
              <a:buChar char="●"/>
            </a:pPr>
            <a:r>
              <a:rPr lang="en" sz="1200">
                <a:solidFill>
                  <a:schemeClr val="dk2"/>
                </a:solidFill>
              </a:rPr>
              <a:t>Community MVP program </a:t>
            </a:r>
            <a:endParaRPr sz="1200">
              <a:solidFill>
                <a:schemeClr val="dk2"/>
              </a:solidFill>
            </a:endParaRPr>
          </a:p>
          <a:p>
            <a:pPr indent="-294837" lvl="0" marL="457200" marR="0" rtl="0" algn="l">
              <a:lnSpc>
                <a:spcPct val="107000"/>
              </a:lnSpc>
              <a:spcBef>
                <a:spcPts val="800"/>
              </a:spcBef>
              <a:spcAft>
                <a:spcPts val="0"/>
              </a:spcAft>
              <a:buSzPct val="112162"/>
              <a:buFont typeface="Noto Sans Symbols"/>
              <a:buChar char="●"/>
            </a:pPr>
            <a:r>
              <a:rPr lang="en" sz="1200">
                <a:solidFill>
                  <a:schemeClr val="dk2"/>
                </a:solidFill>
              </a:rPr>
              <a:t>Newsletter / Event Reminders</a:t>
            </a:r>
            <a:endParaRPr sz="1200">
              <a:solidFill>
                <a:schemeClr val="dk2"/>
              </a:solidFill>
            </a:endParaRPr>
          </a:p>
          <a:p>
            <a:pPr indent="-294837" lvl="0" marL="457200" marR="0" rtl="0" algn="l">
              <a:lnSpc>
                <a:spcPct val="107000"/>
              </a:lnSpc>
              <a:spcBef>
                <a:spcPts val="800"/>
              </a:spcBef>
              <a:spcAft>
                <a:spcPts val="0"/>
              </a:spcAft>
              <a:buSzPct val="112162"/>
              <a:buFont typeface="Noto Sans Symbols"/>
              <a:buChar char="●"/>
            </a:pPr>
            <a:r>
              <a:rPr lang="en" sz="1200">
                <a:solidFill>
                  <a:schemeClr val="dk2"/>
                </a:solidFill>
              </a:rPr>
              <a:t>Social Perks</a:t>
            </a:r>
            <a:endParaRPr sz="1200">
              <a:solidFill>
                <a:schemeClr val="dk2"/>
              </a:solidFill>
            </a:endParaRPr>
          </a:p>
          <a:p>
            <a:pPr indent="-294837" lvl="0" marL="457200" marR="0" rtl="0" algn="l">
              <a:lnSpc>
                <a:spcPct val="107000"/>
              </a:lnSpc>
              <a:spcBef>
                <a:spcPts val="800"/>
              </a:spcBef>
              <a:spcAft>
                <a:spcPts val="0"/>
              </a:spcAft>
              <a:buSzPct val="112162"/>
              <a:buFont typeface="Noto Sans Symbols"/>
              <a:buChar char="●"/>
            </a:pPr>
            <a:r>
              <a:rPr lang="en" sz="1200">
                <a:solidFill>
                  <a:schemeClr val="dk2"/>
                </a:solidFill>
              </a:rPr>
              <a:t>Streaming Content </a:t>
            </a:r>
            <a:endParaRPr sz="1200">
              <a:solidFill>
                <a:schemeClr val="dk2"/>
              </a:solidFill>
            </a:endParaRPr>
          </a:p>
          <a:p>
            <a:pPr indent="-294837" lvl="1" marL="914400" marR="0" rtl="0" algn="l">
              <a:lnSpc>
                <a:spcPct val="107000"/>
              </a:lnSpc>
              <a:spcBef>
                <a:spcPts val="800"/>
              </a:spcBef>
              <a:spcAft>
                <a:spcPts val="0"/>
              </a:spcAft>
              <a:buSzPct val="112162"/>
              <a:buFont typeface="Noto Sans Symbols"/>
              <a:buChar char="○"/>
            </a:pPr>
            <a:r>
              <a:rPr lang="en" sz="1200">
                <a:solidFill>
                  <a:schemeClr val="dk2"/>
                </a:solidFill>
              </a:rPr>
              <a:t>Recap Races</a:t>
            </a:r>
            <a:endParaRPr sz="1200">
              <a:solidFill>
                <a:schemeClr val="dk2"/>
              </a:solidFill>
            </a:endParaRPr>
          </a:p>
          <a:p>
            <a:pPr indent="-294837" lvl="1" marL="914400" marR="0" rtl="0" algn="l">
              <a:lnSpc>
                <a:spcPct val="107000"/>
              </a:lnSpc>
              <a:spcBef>
                <a:spcPts val="800"/>
              </a:spcBef>
              <a:spcAft>
                <a:spcPts val="0"/>
              </a:spcAft>
              <a:buSzPct val="112162"/>
              <a:buFont typeface="Noto Sans Symbols"/>
              <a:buChar char="○"/>
            </a:pPr>
            <a:r>
              <a:rPr lang="en" sz="1200">
                <a:solidFill>
                  <a:schemeClr val="dk2"/>
                </a:solidFill>
              </a:rPr>
              <a:t>Special Tracks to Train On</a:t>
            </a:r>
            <a:endParaRPr sz="1200">
              <a:solidFill>
                <a:schemeClr val="dk2"/>
              </a:solidFill>
            </a:endParaRPr>
          </a:p>
          <a:p>
            <a:pPr indent="-294837" lvl="1" marL="914400" marR="0" rtl="0" algn="l">
              <a:lnSpc>
                <a:spcPct val="107000"/>
              </a:lnSpc>
              <a:spcBef>
                <a:spcPts val="800"/>
              </a:spcBef>
              <a:spcAft>
                <a:spcPts val="800"/>
              </a:spcAft>
              <a:buSzPct val="112162"/>
              <a:buFont typeface="Noto Sans Symbols"/>
              <a:buChar char="○"/>
            </a:pPr>
            <a:r>
              <a:rPr lang="en" sz="1200">
                <a:solidFill>
                  <a:schemeClr val="dk2"/>
                </a:solidFill>
              </a:rPr>
              <a:t>Personal Goal Recap</a:t>
            </a:r>
            <a:endParaRPr sz="12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